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59" r:id="rId3"/>
    <p:sldId id="303" r:id="rId4"/>
    <p:sldId id="261" r:id="rId5"/>
    <p:sldId id="262" r:id="rId6"/>
    <p:sldId id="263" r:id="rId7"/>
    <p:sldId id="300" r:id="rId8"/>
    <p:sldId id="264" r:id="rId9"/>
    <p:sldId id="301" r:id="rId10"/>
    <p:sldId id="302" r:id="rId11"/>
    <p:sldId id="266" r:id="rId12"/>
    <p:sldId id="268" r:id="rId13"/>
    <p:sldId id="269" r:id="rId14"/>
    <p:sldId id="270" r:id="rId15"/>
    <p:sldId id="271" r:id="rId16"/>
    <p:sldId id="272" r:id="rId17"/>
    <p:sldId id="273" r:id="rId18"/>
    <p:sldId id="288" r:id="rId19"/>
    <p:sldId id="289" r:id="rId20"/>
    <p:sldId id="290" r:id="rId21"/>
    <p:sldId id="291" r:id="rId22"/>
    <p:sldId id="297" r:id="rId23"/>
    <p:sldId id="298" r:id="rId24"/>
    <p:sldId id="299"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92" r:id="rId38"/>
    <p:sldId id="293" r:id="rId39"/>
    <p:sldId id="294" r:id="rId40"/>
    <p:sldId id="295" r:id="rId41"/>
    <p:sldId id="296" r:id="rId42"/>
    <p:sldId id="304" r:id="rId43"/>
    <p:sldId id="28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67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B05A10-7B38-4E31-8A5E-6C8250D5ABE3}"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US"/>
        </a:p>
      </dgm:t>
    </dgm:pt>
    <dgm:pt modelId="{FEFB1C8E-ED90-44AB-A2FE-CA5E2EC729D8}">
      <dgm:prSet phldrT="[Text]">
        <dgm:style>
          <a:lnRef idx="0">
            <a:schemeClr val="accent3"/>
          </a:lnRef>
          <a:fillRef idx="3">
            <a:schemeClr val="accent3"/>
          </a:fillRef>
          <a:effectRef idx="3">
            <a:schemeClr val="accent3"/>
          </a:effectRef>
          <a:fontRef idx="minor">
            <a:schemeClr val="lt1"/>
          </a:fontRef>
        </dgm:style>
      </dgm:prSet>
      <dgm:spPr/>
      <dgm:t>
        <a:bodyPr/>
        <a:lstStyle/>
        <a:p>
          <a:r>
            <a:rPr lang="en-US" dirty="0" smtClean="0">
              <a:solidFill>
                <a:schemeClr val="tx1"/>
              </a:solidFill>
            </a:rPr>
            <a:t>Dashboard</a:t>
          </a:r>
          <a:endParaRPr lang="en-US" dirty="0">
            <a:solidFill>
              <a:schemeClr val="tx1"/>
            </a:solidFill>
          </a:endParaRPr>
        </a:p>
      </dgm:t>
    </dgm:pt>
    <dgm:pt modelId="{A5C5ADD9-486C-4C29-8ABC-8B105B831A10}" type="parTrans" cxnId="{3014E9C8-E630-4A77-B717-75669A8327CF}">
      <dgm:prSet/>
      <dgm:spPr/>
      <dgm:t>
        <a:bodyPr/>
        <a:lstStyle/>
        <a:p>
          <a:endParaRPr lang="en-US"/>
        </a:p>
      </dgm:t>
    </dgm:pt>
    <dgm:pt modelId="{FD7A5DCE-3665-4F6A-B356-10628DA79F85}" type="sibTrans" cxnId="{3014E9C8-E630-4A77-B717-75669A8327CF}">
      <dgm:prSet/>
      <dgm:spPr/>
      <dgm:t>
        <a:bodyPr/>
        <a:lstStyle/>
        <a:p>
          <a:endParaRPr lang="en-US"/>
        </a:p>
      </dgm:t>
    </dgm:pt>
    <dgm:pt modelId="{FA797BFD-4799-446E-8CC2-A630666370A8}">
      <dgm:prSet phldrT="[Text]">
        <dgm:style>
          <a:lnRef idx="0">
            <a:schemeClr val="accent3"/>
          </a:lnRef>
          <a:fillRef idx="3">
            <a:schemeClr val="accent3"/>
          </a:fillRef>
          <a:effectRef idx="3">
            <a:schemeClr val="accent3"/>
          </a:effectRef>
          <a:fontRef idx="minor">
            <a:schemeClr val="lt1"/>
          </a:fontRef>
        </dgm:style>
      </dgm:prSet>
      <dgm:spPr/>
      <dgm:t>
        <a:bodyPr/>
        <a:lstStyle/>
        <a:p>
          <a:r>
            <a:rPr lang="en-US" dirty="0" smtClean="0">
              <a:solidFill>
                <a:schemeClr val="tx1"/>
              </a:solidFill>
            </a:rPr>
            <a:t>Bid Opening</a:t>
          </a:r>
          <a:endParaRPr lang="en-US" dirty="0">
            <a:solidFill>
              <a:schemeClr val="tx1"/>
            </a:solidFill>
          </a:endParaRPr>
        </a:p>
      </dgm:t>
    </dgm:pt>
    <dgm:pt modelId="{9F0199F5-1EEB-4A2F-8DF3-9350E0CB205C}" type="parTrans" cxnId="{A5765399-6D35-4FA1-8BF7-C0EF226E9B4C}">
      <dgm:prSet/>
      <dgm:spPr/>
      <dgm:t>
        <a:bodyPr/>
        <a:lstStyle/>
        <a:p>
          <a:endParaRPr lang="en-US"/>
        </a:p>
      </dgm:t>
    </dgm:pt>
    <dgm:pt modelId="{33270DB8-3A69-435D-B07F-D9615D0AF974}" type="sibTrans" cxnId="{A5765399-6D35-4FA1-8BF7-C0EF226E9B4C}">
      <dgm:prSet/>
      <dgm:spPr/>
      <dgm:t>
        <a:bodyPr/>
        <a:lstStyle/>
        <a:p>
          <a:endParaRPr lang="en-US"/>
        </a:p>
      </dgm:t>
    </dgm:pt>
    <dgm:pt modelId="{8D3BA130-FB85-4DE5-94D9-AEB07C7BB1A9}">
      <dgm:prSet phldrT="[Text]">
        <dgm:style>
          <a:lnRef idx="0">
            <a:schemeClr val="accent3"/>
          </a:lnRef>
          <a:fillRef idx="3">
            <a:schemeClr val="accent3"/>
          </a:fillRef>
          <a:effectRef idx="3">
            <a:schemeClr val="accent3"/>
          </a:effectRef>
          <a:fontRef idx="minor">
            <a:schemeClr val="lt1"/>
          </a:fontRef>
        </dgm:style>
      </dgm:prSet>
      <dgm:spPr/>
      <dgm:t>
        <a:bodyPr/>
        <a:lstStyle/>
        <a:p>
          <a:r>
            <a:rPr lang="en-US" dirty="0" smtClean="0">
              <a:solidFill>
                <a:schemeClr val="tx1"/>
              </a:solidFill>
            </a:rPr>
            <a:t>Bid Evaluation</a:t>
          </a:r>
          <a:endParaRPr lang="en-US" dirty="0">
            <a:solidFill>
              <a:schemeClr val="tx1"/>
            </a:solidFill>
          </a:endParaRPr>
        </a:p>
      </dgm:t>
    </dgm:pt>
    <dgm:pt modelId="{FBE7FD31-4E2B-4DC5-A14D-AC7F575C36D3}" type="sibTrans" cxnId="{3EF43CD4-42AA-4A3E-BC6A-CE15BCBF6417}">
      <dgm:prSet/>
      <dgm:spPr/>
      <dgm:t>
        <a:bodyPr/>
        <a:lstStyle/>
        <a:p>
          <a:endParaRPr lang="en-US"/>
        </a:p>
      </dgm:t>
    </dgm:pt>
    <dgm:pt modelId="{C03CEA49-E506-49C4-8114-43E46353297B}" type="parTrans" cxnId="{3EF43CD4-42AA-4A3E-BC6A-CE15BCBF6417}">
      <dgm:prSet/>
      <dgm:spPr/>
      <dgm:t>
        <a:bodyPr/>
        <a:lstStyle/>
        <a:p>
          <a:endParaRPr lang="en-US"/>
        </a:p>
      </dgm:t>
    </dgm:pt>
    <dgm:pt modelId="{4B38A5BF-0926-45B4-9DB5-84E6B577D94B}" type="pres">
      <dgm:prSet presAssocID="{DAB05A10-7B38-4E31-8A5E-6C8250D5ABE3}" presName="Name0" presStyleCnt="0">
        <dgm:presLayoutVars>
          <dgm:dir/>
          <dgm:animLvl val="lvl"/>
          <dgm:resizeHandles val="exact"/>
        </dgm:presLayoutVars>
      </dgm:prSet>
      <dgm:spPr/>
      <dgm:t>
        <a:bodyPr/>
        <a:lstStyle/>
        <a:p>
          <a:endParaRPr lang="en-US"/>
        </a:p>
      </dgm:t>
    </dgm:pt>
    <dgm:pt modelId="{1CF429B6-5D66-46F1-AFC1-DEC90558C0F4}" type="pres">
      <dgm:prSet presAssocID="{FEFB1C8E-ED90-44AB-A2FE-CA5E2EC729D8}" presName="parTxOnly" presStyleLbl="node1" presStyleIdx="0" presStyleCnt="3" custLinFactX="-15110" custLinFactNeighborX="-100000" custLinFactNeighborY="-2867">
        <dgm:presLayoutVars>
          <dgm:chMax val="0"/>
          <dgm:chPref val="0"/>
          <dgm:bulletEnabled val="1"/>
        </dgm:presLayoutVars>
      </dgm:prSet>
      <dgm:spPr/>
      <dgm:t>
        <a:bodyPr/>
        <a:lstStyle/>
        <a:p>
          <a:endParaRPr lang="en-US"/>
        </a:p>
      </dgm:t>
    </dgm:pt>
    <dgm:pt modelId="{D10439D0-F391-4FC9-9FF4-F5B63CC3BAFA}" type="pres">
      <dgm:prSet presAssocID="{FD7A5DCE-3665-4F6A-B356-10628DA79F85}" presName="parTxOnlySpace" presStyleCnt="0"/>
      <dgm:spPr/>
    </dgm:pt>
    <dgm:pt modelId="{4E69E286-705E-4EA4-A098-DC00816D0E8E}" type="pres">
      <dgm:prSet presAssocID="{FA797BFD-4799-446E-8CC2-A630666370A8}" presName="parTxOnly" presStyleLbl="node1" presStyleIdx="1" presStyleCnt="3">
        <dgm:presLayoutVars>
          <dgm:chMax val="0"/>
          <dgm:chPref val="0"/>
          <dgm:bulletEnabled val="1"/>
        </dgm:presLayoutVars>
      </dgm:prSet>
      <dgm:spPr/>
      <dgm:t>
        <a:bodyPr/>
        <a:lstStyle/>
        <a:p>
          <a:endParaRPr lang="en-US"/>
        </a:p>
      </dgm:t>
    </dgm:pt>
    <dgm:pt modelId="{E62E0503-3DAF-4824-B200-2BA6BEC8B5A2}" type="pres">
      <dgm:prSet presAssocID="{33270DB8-3A69-435D-B07F-D9615D0AF974}" presName="parTxOnlySpace" presStyleCnt="0"/>
      <dgm:spPr/>
    </dgm:pt>
    <dgm:pt modelId="{B9AD632D-6B42-4220-A631-2B3D0FBF31B7}" type="pres">
      <dgm:prSet presAssocID="{8D3BA130-FB85-4DE5-94D9-AEB07C7BB1A9}" presName="parTxOnly" presStyleLbl="node1" presStyleIdx="2" presStyleCnt="3">
        <dgm:presLayoutVars>
          <dgm:chMax val="0"/>
          <dgm:chPref val="0"/>
          <dgm:bulletEnabled val="1"/>
        </dgm:presLayoutVars>
      </dgm:prSet>
      <dgm:spPr/>
      <dgm:t>
        <a:bodyPr/>
        <a:lstStyle/>
        <a:p>
          <a:endParaRPr lang="en-US"/>
        </a:p>
      </dgm:t>
    </dgm:pt>
  </dgm:ptLst>
  <dgm:cxnLst>
    <dgm:cxn modelId="{988F6051-462A-4B53-A901-F1683100DD02}" type="presOf" srcId="{DAB05A10-7B38-4E31-8A5E-6C8250D5ABE3}" destId="{4B38A5BF-0926-45B4-9DB5-84E6B577D94B}" srcOrd="0" destOrd="0" presId="urn:microsoft.com/office/officeart/2005/8/layout/chevron1"/>
    <dgm:cxn modelId="{D059E7FC-C650-4D24-9A96-ADD4F6FEC6DA}" type="presOf" srcId="{8D3BA130-FB85-4DE5-94D9-AEB07C7BB1A9}" destId="{B9AD632D-6B42-4220-A631-2B3D0FBF31B7}" srcOrd="0" destOrd="0" presId="urn:microsoft.com/office/officeart/2005/8/layout/chevron1"/>
    <dgm:cxn modelId="{3EF43CD4-42AA-4A3E-BC6A-CE15BCBF6417}" srcId="{DAB05A10-7B38-4E31-8A5E-6C8250D5ABE3}" destId="{8D3BA130-FB85-4DE5-94D9-AEB07C7BB1A9}" srcOrd="2" destOrd="0" parTransId="{C03CEA49-E506-49C4-8114-43E46353297B}" sibTransId="{FBE7FD31-4E2B-4DC5-A14D-AC7F575C36D3}"/>
    <dgm:cxn modelId="{3014E9C8-E630-4A77-B717-75669A8327CF}" srcId="{DAB05A10-7B38-4E31-8A5E-6C8250D5ABE3}" destId="{FEFB1C8E-ED90-44AB-A2FE-CA5E2EC729D8}" srcOrd="0" destOrd="0" parTransId="{A5C5ADD9-486C-4C29-8ABC-8B105B831A10}" sibTransId="{FD7A5DCE-3665-4F6A-B356-10628DA79F85}"/>
    <dgm:cxn modelId="{E38071A6-ABFA-4D78-9767-A8FF0FBF9EB1}" type="presOf" srcId="{FA797BFD-4799-446E-8CC2-A630666370A8}" destId="{4E69E286-705E-4EA4-A098-DC00816D0E8E}" srcOrd="0" destOrd="0" presId="urn:microsoft.com/office/officeart/2005/8/layout/chevron1"/>
    <dgm:cxn modelId="{A5765399-6D35-4FA1-8BF7-C0EF226E9B4C}" srcId="{DAB05A10-7B38-4E31-8A5E-6C8250D5ABE3}" destId="{FA797BFD-4799-446E-8CC2-A630666370A8}" srcOrd="1" destOrd="0" parTransId="{9F0199F5-1EEB-4A2F-8DF3-9350E0CB205C}" sibTransId="{33270DB8-3A69-435D-B07F-D9615D0AF974}"/>
    <dgm:cxn modelId="{D46CEC8A-77F3-4C2B-8466-08C50B5110FE}" type="presOf" srcId="{FEFB1C8E-ED90-44AB-A2FE-CA5E2EC729D8}" destId="{1CF429B6-5D66-46F1-AFC1-DEC90558C0F4}" srcOrd="0" destOrd="0" presId="urn:microsoft.com/office/officeart/2005/8/layout/chevron1"/>
    <dgm:cxn modelId="{F0435512-1A2C-4C5A-A460-1E8A352089A7}" type="presParOf" srcId="{4B38A5BF-0926-45B4-9DB5-84E6B577D94B}" destId="{1CF429B6-5D66-46F1-AFC1-DEC90558C0F4}" srcOrd="0" destOrd="0" presId="urn:microsoft.com/office/officeart/2005/8/layout/chevron1"/>
    <dgm:cxn modelId="{88DAA9DF-4E6D-4F6F-84CA-A7E8B960EC1C}" type="presParOf" srcId="{4B38A5BF-0926-45B4-9DB5-84E6B577D94B}" destId="{D10439D0-F391-4FC9-9FF4-F5B63CC3BAFA}" srcOrd="1" destOrd="0" presId="urn:microsoft.com/office/officeart/2005/8/layout/chevron1"/>
    <dgm:cxn modelId="{9275B9D2-46F4-41BC-94F3-693BBF7A3C7B}" type="presParOf" srcId="{4B38A5BF-0926-45B4-9DB5-84E6B577D94B}" destId="{4E69E286-705E-4EA4-A098-DC00816D0E8E}" srcOrd="2" destOrd="0" presId="urn:microsoft.com/office/officeart/2005/8/layout/chevron1"/>
    <dgm:cxn modelId="{1921A6BA-1FCF-48E4-BE13-BF3FB3ED79BB}" type="presParOf" srcId="{4B38A5BF-0926-45B4-9DB5-84E6B577D94B}" destId="{E62E0503-3DAF-4824-B200-2BA6BEC8B5A2}" srcOrd="3" destOrd="0" presId="urn:microsoft.com/office/officeart/2005/8/layout/chevron1"/>
    <dgm:cxn modelId="{B6900D10-F866-4562-BC0E-4DEAD424002C}" type="presParOf" srcId="{4B38A5BF-0926-45B4-9DB5-84E6B577D94B}" destId="{B9AD632D-6B42-4220-A631-2B3D0FBF31B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F429B6-5D66-46F1-AFC1-DEC90558C0F4}">
      <dsp:nvSpPr>
        <dsp:cNvPr id="0" name=""/>
        <dsp:cNvSpPr/>
      </dsp:nvSpPr>
      <dsp:spPr>
        <a:xfrm>
          <a:off x="0" y="950271"/>
          <a:ext cx="3073412" cy="1229364"/>
        </a:xfrm>
        <a:prstGeom prst="chevron">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solidFill>
                <a:schemeClr val="tx1"/>
              </a:solidFill>
            </a:rPr>
            <a:t>Dashboard</a:t>
          </a:r>
          <a:endParaRPr lang="en-US" sz="3000" kern="1200" dirty="0">
            <a:solidFill>
              <a:schemeClr val="tx1"/>
            </a:solidFill>
          </a:endParaRPr>
        </a:p>
      </dsp:txBody>
      <dsp:txXfrm>
        <a:off x="614682" y="950271"/>
        <a:ext cx="1844048" cy="1229364"/>
      </dsp:txXfrm>
    </dsp:sp>
    <dsp:sp modelId="{4E69E286-705E-4EA4-A098-DC00816D0E8E}">
      <dsp:nvSpPr>
        <dsp:cNvPr id="0" name=""/>
        <dsp:cNvSpPr/>
      </dsp:nvSpPr>
      <dsp:spPr>
        <a:xfrm>
          <a:off x="2768593" y="985517"/>
          <a:ext cx="3073412" cy="1229364"/>
        </a:xfrm>
        <a:prstGeom prst="chevron">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solidFill>
                <a:schemeClr val="tx1"/>
              </a:solidFill>
            </a:rPr>
            <a:t>Bid Opening</a:t>
          </a:r>
          <a:endParaRPr lang="en-US" sz="3000" kern="1200" dirty="0">
            <a:solidFill>
              <a:schemeClr val="tx1"/>
            </a:solidFill>
          </a:endParaRPr>
        </a:p>
      </dsp:txBody>
      <dsp:txXfrm>
        <a:off x="3383275" y="985517"/>
        <a:ext cx="1844048" cy="1229364"/>
      </dsp:txXfrm>
    </dsp:sp>
    <dsp:sp modelId="{B9AD632D-6B42-4220-A631-2B3D0FBF31B7}">
      <dsp:nvSpPr>
        <dsp:cNvPr id="0" name=""/>
        <dsp:cNvSpPr/>
      </dsp:nvSpPr>
      <dsp:spPr>
        <a:xfrm>
          <a:off x="5534664" y="985517"/>
          <a:ext cx="3073412" cy="1229364"/>
        </a:xfrm>
        <a:prstGeom prst="chevron">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solidFill>
                <a:schemeClr val="tx1"/>
              </a:solidFill>
            </a:rPr>
            <a:t>Bid Evaluation</a:t>
          </a:r>
          <a:endParaRPr lang="en-US" sz="3000" kern="1200" dirty="0">
            <a:solidFill>
              <a:schemeClr val="tx1"/>
            </a:solidFill>
          </a:endParaRPr>
        </a:p>
      </dsp:txBody>
      <dsp:txXfrm>
        <a:off x="6149346" y="985517"/>
        <a:ext cx="1844048" cy="122936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BCF5E7-BF31-475C-90D9-E8AC6FF242BD}" type="datetimeFigureOut">
              <a:rPr lang="en-IN" smtClean="0"/>
              <a:t>06-10-2021</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DBB67-7663-4F80-8156-6F27E7D17C40}" type="slidenum">
              <a:rPr lang="en-IN" smtClean="0"/>
              <a:t>‹#›</a:t>
            </a:fld>
            <a:endParaRPr lang="en-IN" dirty="0"/>
          </a:p>
        </p:txBody>
      </p:sp>
    </p:spTree>
    <p:extLst>
      <p:ext uri="{BB962C8B-B14F-4D97-AF65-F5344CB8AC3E}">
        <p14:creationId xmlns:p14="http://schemas.microsoft.com/office/powerpoint/2010/main" val="2431436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3AA6190-4582-4323-903E-9590A00E1C64}" type="slidenum">
              <a:rPr lang="en-US" smtClean="0"/>
              <a:pPr>
                <a:defRPr/>
              </a:pPr>
              <a:t>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96773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A5DDAA-A92A-4AFC-A92C-14B862A027E0}" type="slidenum">
              <a:rPr lang="en-IN" smtClean="0"/>
              <a:t>2</a:t>
            </a:fld>
            <a:endParaRPr lang="en-IN" dirty="0"/>
          </a:p>
        </p:txBody>
      </p:sp>
    </p:spTree>
    <p:extLst>
      <p:ext uri="{BB962C8B-B14F-4D97-AF65-F5344CB8AC3E}">
        <p14:creationId xmlns:p14="http://schemas.microsoft.com/office/powerpoint/2010/main" val="3045963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87AC58-C1F5-4C5A-84EC-541632FAE1CD}" type="slidenum">
              <a:rPr lang="en-US" smtClean="0"/>
              <a:t>4</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675035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87AC58-C1F5-4C5A-84EC-541632FAE1CD}" type="slidenum">
              <a:rPr lang="en-US" smtClean="0"/>
              <a:t>43</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29245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3717363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4114344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3149618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1554782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1322324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3927384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4290972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953041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4156786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3269952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7018357-5EEE-4212-AB5B-F7A64081806C}" type="datetimeFigureOut">
              <a:rPr lang="en-IN" smtClean="0"/>
              <a:t>06-10-2021</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12F4B417-DC1E-4562-9B22-3B37D1EB7955}" type="slidenum">
              <a:rPr lang="en-IN" smtClean="0"/>
              <a:t>‹#›</a:t>
            </a:fld>
            <a:endParaRPr lang="en-IN" dirty="0"/>
          </a:p>
        </p:txBody>
      </p:sp>
    </p:spTree>
    <p:extLst>
      <p:ext uri="{BB962C8B-B14F-4D97-AF65-F5344CB8AC3E}">
        <p14:creationId xmlns:p14="http://schemas.microsoft.com/office/powerpoint/2010/main" val="1278393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018357-5EEE-4212-AB5B-F7A64081806C}" type="datetimeFigureOut">
              <a:rPr lang="en-IN" smtClean="0"/>
              <a:t>06-10-2021</a:t>
            </a:fld>
            <a:endParaRPr lang="en-IN"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4B417-DC1E-4562-9B22-3B37D1EB7955}" type="slidenum">
              <a:rPr lang="en-IN" smtClean="0"/>
              <a:t>‹#›</a:t>
            </a:fld>
            <a:endParaRPr lang="en-IN" dirty="0"/>
          </a:p>
        </p:txBody>
      </p:sp>
    </p:spTree>
    <p:extLst>
      <p:ext uri="{BB962C8B-B14F-4D97-AF65-F5344CB8AC3E}">
        <p14:creationId xmlns:p14="http://schemas.microsoft.com/office/powerpoint/2010/main" val="3496302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mailto:etender.support@sbi.co.in"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984375" y="4518211"/>
            <a:ext cx="8153400" cy="1532963"/>
          </a:xfrm>
          <a:prstGeom prst="rect">
            <a:avLst/>
          </a:prstGeom>
          <a:noFill/>
          <a:ln w="9525">
            <a:solidFill>
              <a:schemeClr val="tx1"/>
            </a:solidFill>
            <a:miter lim="800000"/>
            <a:headEnd/>
            <a:tailEnd/>
          </a:ln>
        </p:spPr>
        <p:txBody>
          <a:bodyPr anchor="ctr"/>
          <a:lstStyle/>
          <a:p>
            <a:r>
              <a:rPr lang="en-US" sz="1400" b="1" u="sng" dirty="0" smtClean="0">
                <a:solidFill>
                  <a:srgbClr val="FF0000"/>
                </a:solidFill>
              </a:rPr>
              <a:t>Disclaimer</a:t>
            </a:r>
            <a:r>
              <a:rPr lang="en-US" sz="1400" b="1" dirty="0">
                <a:solidFill>
                  <a:srgbClr val="FF0000"/>
                </a:solidFill>
              </a:rPr>
              <a:t>:</a:t>
            </a:r>
            <a:endParaRPr lang="en-US" sz="1400" dirty="0">
              <a:solidFill>
                <a:srgbClr val="FF0000"/>
              </a:solidFill>
            </a:endParaRPr>
          </a:p>
          <a:p>
            <a:pPr marL="285750" indent="-285750" algn="just">
              <a:buFont typeface="Arial" pitchFamily="34" charset="0"/>
              <a:buChar char="•"/>
            </a:pPr>
            <a:r>
              <a:rPr lang="en-US" sz="1050" dirty="0">
                <a:solidFill>
                  <a:srgbClr val="FF0000"/>
                </a:solidFill>
              </a:rPr>
              <a:t>The information contained in this document represents the current views of e-Procurement Technologies Limited (ETL) and are proprietary to ETL on the issues discussed as of the date of publication. Because ETL must respond to changing market conditions, it should not be interpreted to be a commitment on the part of ETL, and ETL cannot guarantee the accuracy of any information presented after the date of publication. This document is for informational purposes only. </a:t>
            </a:r>
            <a:r>
              <a:rPr lang="en-US" sz="1050" b="1" dirty="0">
                <a:solidFill>
                  <a:srgbClr val="FF0000"/>
                </a:solidFill>
              </a:rPr>
              <a:t>ETL MAKES NO WARRANTIES, EXPRESS OR IMPLIED, IN THIS DOCUMENT</a:t>
            </a:r>
          </a:p>
          <a:p>
            <a:pPr marL="285750" indent="-285750" algn="just">
              <a:buFont typeface="Arial" pitchFamily="34" charset="0"/>
              <a:buChar char="•"/>
            </a:pPr>
            <a:r>
              <a:rPr lang="en-US" sz="1050" dirty="0">
                <a:solidFill>
                  <a:srgbClr val="FF0000"/>
                </a:solidFill>
              </a:rPr>
              <a:t>To train / experience you on the </a:t>
            </a:r>
            <a:r>
              <a:rPr lang="en-US" sz="1050" dirty="0" smtClean="0">
                <a:solidFill>
                  <a:srgbClr val="FF0000"/>
                </a:solidFill>
              </a:rPr>
              <a:t>application, </a:t>
            </a:r>
            <a:r>
              <a:rPr lang="en-US" sz="1050" dirty="0">
                <a:solidFill>
                  <a:srgbClr val="FF0000"/>
                </a:solidFill>
              </a:rPr>
              <a:t>we have created this manual for </a:t>
            </a:r>
            <a:r>
              <a:rPr lang="en-US" sz="1050" dirty="0" smtClean="0">
                <a:solidFill>
                  <a:srgbClr val="FF0000"/>
                </a:solidFill>
              </a:rPr>
              <a:t>Bid Opening and Evaluation. </a:t>
            </a:r>
            <a:r>
              <a:rPr lang="en-US" sz="1050" b="1" u="sng" dirty="0">
                <a:solidFill>
                  <a:srgbClr val="FF0000"/>
                </a:solidFill>
              </a:rPr>
              <a:t>Pl take a note that given steps are only for training purpose to familiar with the </a:t>
            </a:r>
            <a:r>
              <a:rPr lang="en-US" sz="1050" b="1" u="sng" dirty="0" smtClean="0">
                <a:solidFill>
                  <a:srgbClr val="FF0000"/>
                </a:solidFill>
              </a:rPr>
              <a:t>process.</a:t>
            </a:r>
            <a:endParaRPr lang="en-US" sz="1050" b="1" u="sng" dirty="0">
              <a:solidFill>
                <a:srgbClr val="FF0000"/>
              </a:solidFill>
            </a:endParaRPr>
          </a:p>
        </p:txBody>
      </p:sp>
      <p:sp>
        <p:nvSpPr>
          <p:cNvPr id="4" name="Title 1"/>
          <p:cNvSpPr txBox="1">
            <a:spLocks/>
          </p:cNvSpPr>
          <p:nvPr/>
        </p:nvSpPr>
        <p:spPr bwMode="auto">
          <a:xfrm>
            <a:off x="1984375" y="974725"/>
            <a:ext cx="8153400" cy="2498725"/>
          </a:xfrm>
          <a:prstGeom prst="rect">
            <a:avLst/>
          </a:prstGeom>
          <a:solidFill>
            <a:schemeClr val="accent6"/>
          </a:solidFill>
          <a:ln>
            <a:solidFill>
              <a:schemeClr val="tx1"/>
            </a:solidFill>
            <a:headEnd/>
            <a:tailEnd/>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2800" b="1" dirty="0" smtClean="0">
                <a:solidFill>
                  <a:schemeClr val="tx1"/>
                </a:solidFill>
                <a:latin typeface="+mj-lt"/>
                <a:ea typeface="+mj-ea"/>
                <a:cs typeface="+mj-cs"/>
              </a:rPr>
              <a:t>Help </a:t>
            </a:r>
            <a:r>
              <a:rPr lang="en-US" sz="2800" b="1" dirty="0">
                <a:solidFill>
                  <a:schemeClr val="tx1"/>
                </a:solidFill>
                <a:latin typeface="+mj-lt"/>
                <a:ea typeface="+mj-ea"/>
                <a:cs typeface="+mj-cs"/>
              </a:rPr>
              <a:t>Manual for </a:t>
            </a:r>
            <a:r>
              <a:rPr lang="en-US" sz="2800" b="1" dirty="0" smtClean="0">
                <a:solidFill>
                  <a:schemeClr val="tx1"/>
                </a:solidFill>
                <a:latin typeface="+mj-lt"/>
                <a:ea typeface="+mj-ea"/>
                <a:cs typeface="+mj-cs"/>
              </a:rPr>
              <a:t>Department Users / Officers </a:t>
            </a:r>
            <a:endParaRPr lang="en-US" sz="2800" b="1" dirty="0">
              <a:solidFill>
                <a:schemeClr val="tx1"/>
              </a:solidFill>
              <a:latin typeface="+mj-lt"/>
              <a:ea typeface="+mj-ea"/>
              <a:cs typeface="+mj-cs"/>
            </a:endParaRPr>
          </a:p>
          <a:p>
            <a:pPr algn="ctr">
              <a:defRPr/>
            </a:pPr>
            <a:r>
              <a:rPr lang="en-US" sz="2800" b="1" dirty="0" smtClean="0">
                <a:solidFill>
                  <a:schemeClr val="tx1"/>
                </a:solidFill>
                <a:latin typeface="+mj-lt"/>
                <a:ea typeface="+mj-ea"/>
                <a:cs typeface="+mj-cs"/>
              </a:rPr>
              <a:t>(Bid Opening and Bid Evaluation)</a:t>
            </a:r>
            <a:endParaRPr lang="en-US" sz="2800" b="1" dirty="0">
              <a:solidFill>
                <a:schemeClr val="tx1"/>
              </a:solidFill>
              <a:latin typeface="+mj-lt"/>
              <a:ea typeface="+mj-ea"/>
              <a:cs typeface="+mj-cs"/>
            </a:endParaRPr>
          </a:p>
          <a:p>
            <a:pPr algn="ctr">
              <a:defRPr/>
            </a:pPr>
            <a:endParaRPr lang="en-US" sz="2400" b="1" u="sng" dirty="0" smtClean="0">
              <a:solidFill>
                <a:schemeClr val="tx1"/>
              </a:solidFill>
            </a:endParaRPr>
          </a:p>
          <a:p>
            <a:pPr algn="ctr">
              <a:defRPr/>
            </a:pPr>
            <a:r>
              <a:rPr lang="en-US" sz="2400" b="1" u="sng" dirty="0" smtClean="0">
                <a:solidFill>
                  <a:schemeClr val="tx1"/>
                </a:solidFill>
              </a:rPr>
              <a:t>https://etender.sbi</a:t>
            </a:r>
            <a:endParaRPr lang="en-US" sz="2400" b="1" u="sng" dirty="0">
              <a:solidFill>
                <a:schemeClr val="tx1"/>
              </a:solidFill>
            </a:endParaRPr>
          </a:p>
          <a:p>
            <a:pPr algn="ctr">
              <a:defRPr/>
            </a:pPr>
            <a:endParaRPr lang="en-US" sz="1100" b="1" dirty="0">
              <a:solidFill>
                <a:schemeClr val="tx1"/>
              </a:solidFill>
            </a:endParaRPr>
          </a:p>
          <a:p>
            <a:pPr algn="r">
              <a:defRPr/>
            </a:pPr>
            <a:r>
              <a:rPr lang="en-US" sz="1100" b="1" dirty="0">
                <a:solidFill>
                  <a:schemeClr val="tx1"/>
                </a:solidFill>
              </a:rPr>
              <a:t>Prepared by:</a:t>
            </a:r>
          </a:p>
          <a:p>
            <a:pPr algn="r">
              <a:defRPr/>
            </a:pPr>
            <a:r>
              <a:rPr lang="en-US" sz="1100" b="1" dirty="0">
                <a:solidFill>
                  <a:schemeClr val="tx1"/>
                </a:solidFill>
              </a:rPr>
              <a:t>E-Procurement Technologies Limited</a:t>
            </a:r>
          </a:p>
        </p:txBody>
      </p:sp>
      <p:sp>
        <p:nvSpPr>
          <p:cNvPr id="2" name="AutoShape 9" descr="Image result for rcf logo"/>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1</a:t>
            </a:fld>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2200" y="82926"/>
            <a:ext cx="1984374" cy="1015248"/>
          </a:xfrm>
          <a:prstGeom prst="rect">
            <a:avLst/>
          </a:prstGeom>
        </p:spPr>
      </p:pic>
      <p:pic>
        <p:nvPicPr>
          <p:cNvPr id="1026" name="Picture 2" descr="https://sbi.co.in/o/SBI-Theme/images/custom/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88" y="321446"/>
            <a:ext cx="1625787" cy="646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85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83673" y="1482437"/>
            <a:ext cx="10141528" cy="4341264"/>
          </a:xfrm>
          <a:prstGeom prst="rect">
            <a:avLst/>
          </a:prstGeom>
          <a:ln>
            <a:solidFill>
              <a:schemeClr val="tx1"/>
            </a:solidFill>
          </a:ln>
        </p:spPr>
      </p:pic>
      <p:sp>
        <p:nvSpPr>
          <p:cNvPr id="5" name="Title 1"/>
          <p:cNvSpPr txBox="1">
            <a:spLocks noGrp="1"/>
          </p:cNvSpPr>
          <p:nvPr>
            <p:ph type="title"/>
          </p:nvPr>
        </p:nvSpPr>
        <p:spPr bwMode="auto">
          <a:xfrm>
            <a:off x="838199" y="365125"/>
            <a:ext cx="10515601" cy="549275"/>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process</a:t>
            </a:r>
            <a:endParaRPr lang="en-US" b="0" dirty="0"/>
          </a:p>
        </p:txBody>
      </p:sp>
      <p:sp>
        <p:nvSpPr>
          <p:cNvPr id="6" name="Rounded Rectangle 5"/>
          <p:cNvSpPr/>
          <p:nvPr/>
        </p:nvSpPr>
        <p:spPr>
          <a:xfrm>
            <a:off x="10086109" y="4738254"/>
            <a:ext cx="1039092" cy="609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303908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bwMode="auto">
          <a:xfrm>
            <a:off x="838200" y="365125"/>
            <a:ext cx="10515600" cy="604693"/>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Select valid Digital Signature Certificate and Submit</a:t>
            </a:r>
            <a:endParaRPr lang="en-US" b="0" dirty="0"/>
          </a:p>
        </p:txBody>
      </p:sp>
      <p:pic>
        <p:nvPicPr>
          <p:cNvPr id="3" name="Content Placeholder 2"/>
          <p:cNvPicPr>
            <a:picLocks noGrp="1" noChangeAspect="1"/>
          </p:cNvPicPr>
          <p:nvPr>
            <p:ph idx="1"/>
          </p:nvPr>
        </p:nvPicPr>
        <p:blipFill>
          <a:blip r:embed="rId2"/>
          <a:stretch>
            <a:fillRect/>
          </a:stretch>
        </p:blipFill>
        <p:spPr>
          <a:xfrm>
            <a:off x="1233055" y="1440873"/>
            <a:ext cx="9725890" cy="4736090"/>
          </a:xfrm>
          <a:prstGeom prst="rect">
            <a:avLst/>
          </a:prstGeom>
          <a:ln>
            <a:solidFill>
              <a:schemeClr val="tx1"/>
            </a:solidFill>
          </a:ln>
        </p:spPr>
      </p:pic>
      <p:sp>
        <p:nvSpPr>
          <p:cNvPr id="7" name="Rounded Rectangle 6"/>
          <p:cNvSpPr/>
          <p:nvPr/>
        </p:nvSpPr>
        <p:spPr>
          <a:xfrm>
            <a:off x="5638800" y="5527964"/>
            <a:ext cx="831273" cy="51261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028566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83672" y="1066800"/>
            <a:ext cx="10293927" cy="5430982"/>
          </a:xfrm>
          <a:prstGeom prst="rect">
            <a:avLst/>
          </a:prstGeom>
          <a:ln>
            <a:solidFill>
              <a:schemeClr val="tx1"/>
            </a:solidFill>
          </a:ln>
        </p:spPr>
      </p:pic>
      <p:sp>
        <p:nvSpPr>
          <p:cNvPr id="5" name="Title 1"/>
          <p:cNvSpPr txBox="1">
            <a:spLocks noGrp="1"/>
          </p:cNvSpPr>
          <p:nvPr>
            <p:ph type="title"/>
          </p:nvPr>
        </p:nvSpPr>
        <p:spPr bwMode="auto">
          <a:xfrm>
            <a:off x="623455" y="152400"/>
            <a:ext cx="10958945" cy="568036"/>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200" b="0" dirty="0" smtClean="0"/>
              <a:t>Click on the name of the officer in Technical Bid</a:t>
            </a:r>
            <a:endParaRPr lang="en-US" b="0" dirty="0"/>
          </a:p>
        </p:txBody>
      </p:sp>
      <p:sp>
        <p:nvSpPr>
          <p:cNvPr id="6" name="Rounded Rectangle 5"/>
          <p:cNvSpPr/>
          <p:nvPr/>
        </p:nvSpPr>
        <p:spPr>
          <a:xfrm>
            <a:off x="3061855" y="5444836"/>
            <a:ext cx="1080654" cy="37407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9821220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25236" y="1302326"/>
            <a:ext cx="10127673" cy="5153891"/>
          </a:xfrm>
          <a:prstGeom prst="rect">
            <a:avLst/>
          </a:prstGeom>
          <a:ln>
            <a:solidFill>
              <a:schemeClr val="tx1"/>
            </a:solidFill>
          </a:ln>
        </p:spPr>
      </p:pic>
      <p:sp>
        <p:nvSpPr>
          <p:cNvPr id="5" name="Title 1"/>
          <p:cNvSpPr txBox="1">
            <a:spLocks noGrp="1"/>
          </p:cNvSpPr>
          <p:nvPr>
            <p:ph type="title"/>
          </p:nvPr>
        </p:nvSpPr>
        <p:spPr bwMode="auto">
          <a:xfrm>
            <a:off x="838200" y="365126"/>
            <a:ext cx="10515600" cy="618548"/>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Give remarks and Submit</a:t>
            </a:r>
            <a:endParaRPr lang="en-US" b="0" dirty="0"/>
          </a:p>
        </p:txBody>
      </p:sp>
      <p:sp>
        <p:nvSpPr>
          <p:cNvPr id="6" name="Rounded Rectangle 5"/>
          <p:cNvSpPr/>
          <p:nvPr/>
        </p:nvSpPr>
        <p:spPr>
          <a:xfrm>
            <a:off x="3713018" y="4932219"/>
            <a:ext cx="969818" cy="609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2660315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321810" y="1478033"/>
            <a:ext cx="9429317" cy="4839639"/>
          </a:xfrm>
          <a:prstGeom prst="rect">
            <a:avLst/>
          </a:prstGeom>
          <a:ln>
            <a:solidFill>
              <a:schemeClr val="tx1"/>
            </a:solidFill>
          </a:ln>
        </p:spPr>
      </p:pic>
      <p:sp>
        <p:nvSpPr>
          <p:cNvPr id="5" name="Title 1"/>
          <p:cNvSpPr txBox="1">
            <a:spLocks noGrp="1"/>
          </p:cNvSpPr>
          <p:nvPr>
            <p:ph type="title"/>
          </p:nvPr>
        </p:nvSpPr>
        <p:spPr bwMode="auto">
          <a:xfrm>
            <a:off x="838200" y="152401"/>
            <a:ext cx="10515600" cy="90054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a:t>You can download </a:t>
            </a:r>
            <a:r>
              <a:rPr lang="en-US" sz="3600" b="0" dirty="0" smtClean="0"/>
              <a:t>reports by </a:t>
            </a:r>
            <a:r>
              <a:rPr lang="en-US" sz="3600" b="0" dirty="0"/>
              <a:t>clicking </a:t>
            </a:r>
            <a:r>
              <a:rPr lang="en-US" sz="3600" b="0" dirty="0" smtClean="0"/>
              <a:t>On</a:t>
            </a:r>
            <a:br>
              <a:rPr lang="en-US" sz="3600" b="0" dirty="0" smtClean="0"/>
            </a:br>
            <a:r>
              <a:rPr lang="en-US" sz="3600" b="0" dirty="0" smtClean="0"/>
              <a:t>(Individual </a:t>
            </a:r>
            <a:r>
              <a:rPr lang="en-US" sz="3600" b="0" dirty="0"/>
              <a:t>| Comparative | </a:t>
            </a:r>
            <a:r>
              <a:rPr lang="en-US" sz="3600" b="0" dirty="0" smtClean="0"/>
              <a:t>Customize</a:t>
            </a:r>
            <a:r>
              <a:rPr lang="en-US" b="0" dirty="0"/>
              <a:t>)</a:t>
            </a:r>
          </a:p>
        </p:txBody>
      </p:sp>
    </p:spTree>
    <p:extLst>
      <p:ext uri="{BB962C8B-B14F-4D97-AF65-F5344CB8AC3E}">
        <p14:creationId xmlns:p14="http://schemas.microsoft.com/office/powerpoint/2010/main" val="35450700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63782" y="1274618"/>
            <a:ext cx="9818077" cy="5098473"/>
          </a:xfrm>
          <a:prstGeom prst="rect">
            <a:avLst/>
          </a:prstGeom>
          <a:ln>
            <a:solidFill>
              <a:schemeClr val="tx1"/>
            </a:solidFill>
          </a:ln>
        </p:spPr>
      </p:pic>
      <p:sp>
        <p:nvSpPr>
          <p:cNvPr id="5" name="Title 1"/>
          <p:cNvSpPr txBox="1">
            <a:spLocks noGrp="1"/>
          </p:cNvSpPr>
          <p:nvPr>
            <p:ph type="title"/>
          </p:nvPr>
        </p:nvSpPr>
        <p:spPr bwMode="auto">
          <a:xfrm>
            <a:off x="838200" y="365126"/>
            <a:ext cx="10515600" cy="53542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on Bid Evaluation</a:t>
            </a:r>
            <a:endParaRPr lang="en-US" b="0" dirty="0"/>
          </a:p>
        </p:txBody>
      </p:sp>
      <p:sp>
        <p:nvSpPr>
          <p:cNvPr id="6" name="Rounded Rectangle 5"/>
          <p:cNvSpPr/>
          <p:nvPr/>
        </p:nvSpPr>
        <p:spPr>
          <a:xfrm>
            <a:off x="5153891" y="3532909"/>
            <a:ext cx="997527" cy="42949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9374676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52945" y="1205345"/>
            <a:ext cx="10141528" cy="5167746"/>
          </a:xfrm>
          <a:prstGeom prst="rect">
            <a:avLst/>
          </a:prstGeom>
          <a:ln>
            <a:solidFill>
              <a:schemeClr val="tx1"/>
            </a:solidFill>
          </a:ln>
        </p:spPr>
      </p:pic>
      <p:sp>
        <p:nvSpPr>
          <p:cNvPr id="5" name="Title 1"/>
          <p:cNvSpPr txBox="1">
            <a:spLocks noGrp="1"/>
          </p:cNvSpPr>
          <p:nvPr>
            <p:ph type="title"/>
          </p:nvPr>
        </p:nvSpPr>
        <p:spPr bwMode="auto">
          <a:xfrm>
            <a:off x="838200" y="277091"/>
            <a:ext cx="10515600" cy="526473"/>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on the name of the officer in Technical Bid</a:t>
            </a:r>
            <a:endParaRPr lang="en-US" b="0" dirty="0"/>
          </a:p>
        </p:txBody>
      </p:sp>
      <p:sp>
        <p:nvSpPr>
          <p:cNvPr id="6" name="Rounded Rectangle 5"/>
          <p:cNvSpPr/>
          <p:nvPr/>
        </p:nvSpPr>
        <p:spPr>
          <a:xfrm>
            <a:off x="1219200" y="5694218"/>
            <a:ext cx="983673" cy="37407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493775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96642" y="1274618"/>
            <a:ext cx="10198715" cy="4932218"/>
          </a:xfrm>
          <a:prstGeom prst="rect">
            <a:avLst/>
          </a:prstGeom>
          <a:ln>
            <a:solidFill>
              <a:schemeClr val="tx1"/>
            </a:solidFill>
          </a:ln>
        </p:spPr>
      </p:pic>
      <p:sp>
        <p:nvSpPr>
          <p:cNvPr id="5" name="Title 1"/>
          <p:cNvSpPr txBox="1">
            <a:spLocks noGrp="1"/>
          </p:cNvSpPr>
          <p:nvPr>
            <p:ph type="title"/>
          </p:nvPr>
        </p:nvSpPr>
        <p:spPr bwMode="auto">
          <a:xfrm>
            <a:off x="838200" y="365125"/>
            <a:ext cx="10515600" cy="549275"/>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Give remarks and Submit</a:t>
            </a:r>
            <a:endParaRPr lang="en-US" b="0" dirty="0"/>
          </a:p>
        </p:txBody>
      </p:sp>
      <p:sp>
        <p:nvSpPr>
          <p:cNvPr id="6" name="Rounded Rectangle 5"/>
          <p:cNvSpPr/>
          <p:nvPr/>
        </p:nvSpPr>
        <p:spPr>
          <a:xfrm>
            <a:off x="1925782" y="5237018"/>
            <a:ext cx="1177636" cy="5541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7534472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872836" y="1371600"/>
            <a:ext cx="10543309" cy="4253345"/>
          </a:xfrm>
          <a:prstGeom prst="rect">
            <a:avLst/>
          </a:prstGeom>
          <a:ln>
            <a:solidFill>
              <a:schemeClr val="tx1"/>
            </a:solidFill>
          </a:ln>
        </p:spPr>
      </p:pic>
      <p:sp>
        <p:nvSpPr>
          <p:cNvPr id="5" name="Title 1"/>
          <p:cNvSpPr txBox="1">
            <a:spLocks noGrp="1"/>
          </p:cNvSpPr>
          <p:nvPr>
            <p:ph type="title"/>
          </p:nvPr>
        </p:nvSpPr>
        <p:spPr bwMode="auto">
          <a:xfrm>
            <a:off x="526473" y="277090"/>
            <a:ext cx="11333017" cy="554183"/>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Seek Clarification (If required)</a:t>
            </a:r>
            <a:endParaRPr lang="en-US" b="0" dirty="0"/>
          </a:p>
        </p:txBody>
      </p:sp>
      <p:sp>
        <p:nvSpPr>
          <p:cNvPr id="7" name="Rectangle 6"/>
          <p:cNvSpPr/>
          <p:nvPr/>
        </p:nvSpPr>
        <p:spPr>
          <a:xfrm>
            <a:off x="748146" y="5980606"/>
            <a:ext cx="3366654" cy="646331"/>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Click here if you need any clarification from bidder</a:t>
            </a:r>
            <a:endParaRPr lang="en-IN" b="1" dirty="0">
              <a:solidFill>
                <a:schemeClr val="tx1"/>
              </a:solidFill>
            </a:endParaRPr>
          </a:p>
        </p:txBody>
      </p:sp>
      <p:sp>
        <p:nvSpPr>
          <p:cNvPr id="2" name="Rounded Rectangle 1"/>
          <p:cNvSpPr/>
          <p:nvPr/>
        </p:nvSpPr>
        <p:spPr>
          <a:xfrm>
            <a:off x="2923309" y="4959927"/>
            <a:ext cx="2036618" cy="34636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8" name="Straight Arrow Connector 7"/>
          <p:cNvCxnSpPr/>
          <p:nvPr/>
        </p:nvCxnSpPr>
        <p:spPr>
          <a:xfrm flipV="1">
            <a:off x="3546764" y="5444836"/>
            <a:ext cx="457200" cy="4017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107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22218" y="1163782"/>
            <a:ext cx="9892146" cy="5223163"/>
          </a:xfrm>
          <a:prstGeom prst="rect">
            <a:avLst/>
          </a:prstGeom>
          <a:ln>
            <a:solidFill>
              <a:schemeClr val="tx1"/>
            </a:solidFill>
          </a:ln>
        </p:spPr>
      </p:pic>
      <p:sp>
        <p:nvSpPr>
          <p:cNvPr id="5" name="Title 1"/>
          <p:cNvSpPr txBox="1">
            <a:spLocks noGrp="1"/>
          </p:cNvSpPr>
          <p:nvPr>
            <p:ph type="title"/>
          </p:nvPr>
        </p:nvSpPr>
        <p:spPr bwMode="auto">
          <a:xfrm>
            <a:off x="838200" y="365126"/>
            <a:ext cx="10515600" cy="53542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Select bidder name and click Seek Clarification</a:t>
            </a:r>
            <a:endParaRPr lang="en-US" b="0" dirty="0"/>
          </a:p>
        </p:txBody>
      </p:sp>
      <p:sp>
        <p:nvSpPr>
          <p:cNvPr id="6" name="Rounded Rectangle 5"/>
          <p:cNvSpPr/>
          <p:nvPr/>
        </p:nvSpPr>
        <p:spPr>
          <a:xfrm>
            <a:off x="8562109" y="4613564"/>
            <a:ext cx="1579418" cy="29094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60024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953589" y="300446"/>
            <a:ext cx="10162902" cy="68580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a:t>Pre-requisite to </a:t>
            </a:r>
            <a:r>
              <a:rPr lang="en-US" b="0" dirty="0" smtClean="0"/>
              <a:t>Sealed </a:t>
            </a:r>
            <a:r>
              <a:rPr lang="en-US" b="0" dirty="0"/>
              <a:t>Bid </a:t>
            </a:r>
            <a:r>
              <a:rPr lang="en-US" b="0" dirty="0" smtClean="0"/>
              <a:t>/ RFQ </a:t>
            </a:r>
            <a:r>
              <a:rPr lang="en-US" b="0" dirty="0"/>
              <a:t>/ </a:t>
            </a:r>
            <a:r>
              <a:rPr lang="en-US" b="0" dirty="0" smtClean="0"/>
              <a:t>RFP / Tender</a:t>
            </a:r>
            <a:endParaRPr lang="en-US" b="0" dirty="0"/>
          </a:p>
        </p:txBody>
      </p:sp>
      <p:sp>
        <p:nvSpPr>
          <p:cNvPr id="3" name="Rectangle 2"/>
          <p:cNvSpPr/>
          <p:nvPr/>
        </p:nvSpPr>
        <p:spPr>
          <a:xfrm>
            <a:off x="953589" y="1384663"/>
            <a:ext cx="10162901" cy="4524315"/>
          </a:xfrm>
          <a:prstGeom prst="rect">
            <a:avLst/>
          </a:prstGeom>
          <a:solidFill>
            <a:schemeClr val="accent6"/>
          </a:solidFill>
          <a:ln>
            <a:solidFill>
              <a:schemeClr val="tx1"/>
            </a:solidFill>
          </a:ln>
        </p:spPr>
        <p:style>
          <a:lnRef idx="0">
            <a:schemeClr val="accent3"/>
          </a:lnRef>
          <a:fillRef idx="3">
            <a:schemeClr val="accent3"/>
          </a:fillRef>
          <a:effectRef idx="3">
            <a:schemeClr val="accent3"/>
          </a:effectRef>
          <a:fontRef idx="minor">
            <a:schemeClr val="lt1"/>
          </a:fontRef>
        </p:style>
        <p:txBody>
          <a:bodyPr wrap="square">
            <a:spAutoFit/>
          </a:bodyPr>
          <a:lstStyle/>
          <a:p>
            <a:pPr marL="285750" indent="-285750" algn="just">
              <a:buFont typeface="Wingdings" pitchFamily="2" charset="2"/>
              <a:buChar char="v"/>
            </a:pPr>
            <a:r>
              <a:rPr lang="en-US" sz="1600" dirty="0">
                <a:solidFill>
                  <a:schemeClr val="tx1"/>
                </a:solidFill>
                <a:latin typeface="Calibri (Body)"/>
              </a:rPr>
              <a:t>Computer </a:t>
            </a:r>
            <a:r>
              <a:rPr lang="en-US" sz="1600" dirty="0" smtClean="0">
                <a:solidFill>
                  <a:schemeClr val="tx1"/>
                </a:solidFill>
                <a:latin typeface="Calibri (Body)"/>
              </a:rPr>
              <a:t>with good Internet Connection</a:t>
            </a:r>
          </a:p>
          <a:p>
            <a:pPr algn="just"/>
            <a:endParaRPr lang="en-US" sz="1600" dirty="0" smtClean="0">
              <a:solidFill>
                <a:schemeClr val="tx1"/>
              </a:solidFill>
              <a:latin typeface="Calibri (Body)"/>
            </a:endParaRPr>
          </a:p>
          <a:p>
            <a:pPr marL="285750" indent="-285750" algn="just">
              <a:buFont typeface="Wingdings" pitchFamily="2" charset="2"/>
              <a:buChar char="v"/>
            </a:pPr>
            <a:r>
              <a:rPr lang="en-US" sz="1600" b="1" dirty="0" smtClean="0">
                <a:solidFill>
                  <a:schemeClr val="tx1"/>
                </a:solidFill>
                <a:latin typeface="Calibri (Body)"/>
              </a:rPr>
              <a:t>Operating System: </a:t>
            </a:r>
            <a:r>
              <a:rPr lang="en-US" sz="1600" dirty="0" smtClean="0">
                <a:solidFill>
                  <a:schemeClr val="tx1"/>
                </a:solidFill>
                <a:latin typeface="Calibri (Body)"/>
              </a:rPr>
              <a:t>Windows </a:t>
            </a:r>
            <a:r>
              <a:rPr lang="en-US" sz="1600" dirty="0">
                <a:solidFill>
                  <a:schemeClr val="tx1"/>
                </a:solidFill>
                <a:latin typeface="Calibri (Body)"/>
              </a:rPr>
              <a:t>Vista </a:t>
            </a:r>
            <a:r>
              <a:rPr lang="en-US" sz="1600" dirty="0" smtClean="0">
                <a:solidFill>
                  <a:schemeClr val="tx1"/>
                </a:solidFill>
                <a:latin typeface="Calibri (Body)"/>
              </a:rPr>
              <a:t>/ Windows </a:t>
            </a:r>
            <a:r>
              <a:rPr lang="en-US" sz="1600" dirty="0">
                <a:solidFill>
                  <a:schemeClr val="tx1"/>
                </a:solidFill>
                <a:latin typeface="Calibri (Body)"/>
              </a:rPr>
              <a:t>7 and </a:t>
            </a:r>
            <a:r>
              <a:rPr lang="en-US" sz="1600" dirty="0" smtClean="0">
                <a:solidFill>
                  <a:schemeClr val="tx1"/>
                </a:solidFill>
                <a:latin typeface="Calibri (Body)"/>
              </a:rPr>
              <a:t>above.</a:t>
            </a:r>
          </a:p>
          <a:p>
            <a:pPr algn="just"/>
            <a:endParaRPr lang="en-US" sz="1600" dirty="0" smtClean="0">
              <a:solidFill>
                <a:schemeClr val="tx1"/>
              </a:solidFill>
              <a:latin typeface="Calibri (Body)"/>
            </a:endParaRPr>
          </a:p>
          <a:p>
            <a:pPr marL="285750" indent="-285750" algn="just">
              <a:buFont typeface="Wingdings" pitchFamily="2" charset="2"/>
              <a:buChar char="v"/>
            </a:pPr>
            <a:r>
              <a:rPr lang="en-US" sz="1600" b="1" dirty="0" smtClean="0">
                <a:solidFill>
                  <a:schemeClr val="tx1"/>
                </a:solidFill>
                <a:latin typeface="Calibri (Body)"/>
              </a:rPr>
              <a:t>Web </a:t>
            </a:r>
            <a:r>
              <a:rPr lang="en-US" sz="1600" b="1" dirty="0">
                <a:solidFill>
                  <a:schemeClr val="tx1"/>
                </a:solidFill>
                <a:latin typeface="Calibri (Body)"/>
              </a:rPr>
              <a:t>Browsers:</a:t>
            </a:r>
            <a:r>
              <a:rPr lang="en-US" sz="1600" dirty="0">
                <a:solidFill>
                  <a:schemeClr val="tx1"/>
                </a:solidFill>
                <a:latin typeface="Calibri (Body)"/>
              </a:rPr>
              <a:t> </a:t>
            </a:r>
            <a:r>
              <a:rPr lang="en-US" sz="1600" dirty="0" smtClean="0">
                <a:solidFill>
                  <a:schemeClr val="tx1"/>
                </a:solidFill>
                <a:latin typeface="Calibri (Body)"/>
              </a:rPr>
              <a:t>Internet Explorer </a:t>
            </a:r>
            <a:r>
              <a:rPr lang="en-US" sz="1600" dirty="0">
                <a:solidFill>
                  <a:schemeClr val="tx1"/>
                </a:solidFill>
                <a:latin typeface="Calibri (Body)"/>
              </a:rPr>
              <a:t>9.0 (32‐bit Browser </a:t>
            </a:r>
            <a:r>
              <a:rPr lang="en-US" sz="1600" dirty="0" smtClean="0">
                <a:solidFill>
                  <a:schemeClr val="tx1"/>
                </a:solidFill>
                <a:latin typeface="Calibri (Body)"/>
              </a:rPr>
              <a:t>only)</a:t>
            </a:r>
          </a:p>
          <a:p>
            <a:pPr marL="285750" indent="-285750" algn="just">
              <a:buFont typeface="Wingdings" pitchFamily="2" charset="2"/>
              <a:buChar char="v"/>
            </a:pPr>
            <a:endParaRPr lang="en-US" sz="1600" dirty="0" smtClean="0">
              <a:solidFill>
                <a:schemeClr val="tx1"/>
              </a:solidFill>
              <a:latin typeface="Calibri (Body)"/>
            </a:endParaRPr>
          </a:p>
          <a:p>
            <a:pPr marL="285750" indent="-285750" algn="just">
              <a:buFont typeface="Wingdings" pitchFamily="2" charset="2"/>
              <a:buChar char="v"/>
            </a:pPr>
            <a:r>
              <a:rPr lang="en-US" sz="1600" dirty="0" smtClean="0">
                <a:solidFill>
                  <a:schemeClr val="tx1"/>
                </a:solidFill>
                <a:latin typeface="Calibri (Body)"/>
              </a:rPr>
              <a:t>Class lll Digital Signature Certificate for both Signing &amp; Encryption</a:t>
            </a:r>
          </a:p>
          <a:p>
            <a:pPr algn="just"/>
            <a:endParaRPr lang="en-US" sz="1600" b="1" dirty="0">
              <a:solidFill>
                <a:schemeClr val="tx1"/>
              </a:solidFill>
              <a:latin typeface="Calibri (Body)"/>
            </a:endParaRPr>
          </a:p>
          <a:p>
            <a:pPr marL="285750" indent="-285750" algn="just">
              <a:buFont typeface="Wingdings" pitchFamily="2" charset="2"/>
              <a:buChar char="v"/>
            </a:pPr>
            <a:r>
              <a:rPr lang="en-US" sz="1600" b="1" dirty="0" smtClean="0">
                <a:solidFill>
                  <a:schemeClr val="tx1"/>
                </a:solidFill>
                <a:latin typeface="Calibri (Body)"/>
              </a:rPr>
              <a:t>System </a:t>
            </a:r>
            <a:r>
              <a:rPr lang="en-US" sz="1600" b="1" dirty="0">
                <a:solidFill>
                  <a:schemeClr val="tx1"/>
                </a:solidFill>
                <a:latin typeface="Calibri (Body)"/>
              </a:rPr>
              <a:t>Access with Administrator </a:t>
            </a:r>
            <a:r>
              <a:rPr lang="en-US" sz="1600" b="1" dirty="0" smtClean="0">
                <a:solidFill>
                  <a:schemeClr val="tx1"/>
                </a:solidFill>
                <a:latin typeface="Calibri (Body)"/>
              </a:rPr>
              <a:t>Rights</a:t>
            </a:r>
          </a:p>
          <a:p>
            <a:pPr algn="just"/>
            <a:endParaRPr lang="en-US" sz="1600" b="1" dirty="0">
              <a:solidFill>
                <a:schemeClr val="tx1"/>
              </a:solidFill>
              <a:latin typeface="Calibri (Body)"/>
            </a:endParaRPr>
          </a:p>
          <a:p>
            <a:pPr marL="285750" indent="-285750" algn="just">
              <a:buFont typeface="Wingdings" pitchFamily="2" charset="2"/>
              <a:buChar char="v"/>
            </a:pPr>
            <a:r>
              <a:rPr lang="en-US" sz="1600" b="1" dirty="0" smtClean="0">
                <a:solidFill>
                  <a:schemeClr val="tx1"/>
                </a:solidFill>
                <a:latin typeface="Calibri (Body)"/>
              </a:rPr>
              <a:t>Please </a:t>
            </a:r>
            <a:r>
              <a:rPr lang="en-US" sz="1600" b="1" dirty="0">
                <a:solidFill>
                  <a:schemeClr val="tx1"/>
                </a:solidFill>
                <a:latin typeface="Calibri (Body)"/>
              </a:rPr>
              <a:t>add website in to Trusted Zone (Mandatory</a:t>
            </a:r>
            <a:r>
              <a:rPr lang="en-US" sz="1600" b="1" dirty="0" smtClean="0">
                <a:solidFill>
                  <a:schemeClr val="tx1"/>
                </a:solidFill>
                <a:latin typeface="Calibri (Body)"/>
              </a:rPr>
              <a:t>): </a:t>
            </a:r>
            <a:r>
              <a:rPr lang="en-US" sz="1600" dirty="0" smtClean="0">
                <a:solidFill>
                  <a:schemeClr val="tx1"/>
                </a:solidFill>
                <a:latin typeface="Calibri (Body)"/>
              </a:rPr>
              <a:t>(</a:t>
            </a:r>
            <a:r>
              <a:rPr lang="en-US" sz="1600" dirty="0">
                <a:solidFill>
                  <a:schemeClr val="tx1"/>
                </a:solidFill>
                <a:latin typeface="Calibri (Body)"/>
              </a:rPr>
              <a:t>i</a:t>
            </a:r>
            <a:r>
              <a:rPr lang="en-US" sz="1600" dirty="0" smtClean="0">
                <a:solidFill>
                  <a:schemeClr val="tx1"/>
                </a:solidFill>
                <a:latin typeface="Calibri (Body)"/>
              </a:rPr>
              <a:t>.e</a:t>
            </a:r>
            <a:r>
              <a:rPr lang="en-US" sz="1600" dirty="0">
                <a:solidFill>
                  <a:schemeClr val="tx1"/>
                </a:solidFill>
                <a:latin typeface="Calibri (Body)"/>
              </a:rPr>
              <a:t>. Open Internet</a:t>
            </a:r>
            <a:br>
              <a:rPr lang="en-US" sz="1600" dirty="0">
                <a:solidFill>
                  <a:schemeClr val="tx1"/>
                </a:solidFill>
                <a:latin typeface="Calibri (Body)"/>
              </a:rPr>
            </a:br>
            <a:r>
              <a:rPr lang="en-US" sz="1600" dirty="0" smtClean="0">
                <a:solidFill>
                  <a:schemeClr val="tx1"/>
                </a:solidFill>
                <a:latin typeface="Calibri (Body)"/>
              </a:rPr>
              <a:t>Explorer </a:t>
            </a:r>
            <a:r>
              <a:rPr lang="en-US" sz="1600" dirty="0" smtClean="0">
                <a:solidFill>
                  <a:schemeClr val="tx1"/>
                </a:solidFill>
                <a:latin typeface="Calibri (Body)"/>
                <a:sym typeface="Wingdings" pitchFamily="2" charset="2"/>
              </a:rPr>
              <a:t></a:t>
            </a:r>
            <a:r>
              <a:rPr lang="en-US" sz="1600" dirty="0" smtClean="0">
                <a:solidFill>
                  <a:schemeClr val="tx1"/>
                </a:solidFill>
                <a:latin typeface="Calibri (Body)"/>
              </a:rPr>
              <a:t>Go </a:t>
            </a:r>
            <a:r>
              <a:rPr lang="en-US" sz="1600" dirty="0">
                <a:solidFill>
                  <a:schemeClr val="tx1"/>
                </a:solidFill>
                <a:latin typeface="Calibri (Body)"/>
              </a:rPr>
              <a:t>to Tools </a:t>
            </a:r>
            <a:r>
              <a:rPr lang="en-US" sz="1600" dirty="0" smtClean="0">
                <a:solidFill>
                  <a:schemeClr val="tx1"/>
                </a:solidFill>
                <a:latin typeface="Calibri (Body)"/>
              </a:rPr>
              <a:t>Menu </a:t>
            </a:r>
            <a:r>
              <a:rPr lang="en-US" sz="1600" dirty="0" smtClean="0">
                <a:solidFill>
                  <a:schemeClr val="tx1"/>
                </a:solidFill>
                <a:latin typeface="Calibri (Body)"/>
                <a:sym typeface="Wingdings" pitchFamily="2" charset="2"/>
              </a:rPr>
              <a:t></a:t>
            </a:r>
            <a:r>
              <a:rPr lang="en-US" sz="1600" dirty="0" smtClean="0">
                <a:solidFill>
                  <a:schemeClr val="tx1"/>
                </a:solidFill>
                <a:latin typeface="Calibri (Body)"/>
              </a:rPr>
              <a:t>Internet Options </a:t>
            </a:r>
            <a:r>
              <a:rPr lang="en-US" sz="1600" dirty="0" smtClean="0">
                <a:solidFill>
                  <a:schemeClr val="tx1"/>
                </a:solidFill>
                <a:latin typeface="Calibri (Body)"/>
                <a:sym typeface="Wingdings" pitchFamily="2" charset="2"/>
              </a:rPr>
              <a:t> </a:t>
            </a:r>
            <a:r>
              <a:rPr lang="en-US" sz="1600" dirty="0" smtClean="0">
                <a:solidFill>
                  <a:schemeClr val="tx1"/>
                </a:solidFill>
                <a:latin typeface="Calibri (Body)"/>
              </a:rPr>
              <a:t>Security </a:t>
            </a:r>
            <a:r>
              <a:rPr lang="en-US" sz="1600" dirty="0" smtClean="0">
                <a:solidFill>
                  <a:schemeClr val="tx1"/>
                </a:solidFill>
                <a:latin typeface="Calibri (Body)"/>
                <a:sym typeface="Wingdings" pitchFamily="2" charset="2"/>
              </a:rPr>
              <a:t></a:t>
            </a:r>
            <a:r>
              <a:rPr lang="en-US" sz="1600" dirty="0" smtClean="0">
                <a:solidFill>
                  <a:schemeClr val="tx1"/>
                </a:solidFill>
                <a:latin typeface="Calibri (Body)"/>
              </a:rPr>
              <a:t>Trusted Sites </a:t>
            </a:r>
            <a:r>
              <a:rPr lang="en-US" sz="1600" dirty="0" smtClean="0">
                <a:solidFill>
                  <a:schemeClr val="tx1"/>
                </a:solidFill>
                <a:latin typeface="Calibri (Body)"/>
                <a:sym typeface="Wingdings" pitchFamily="2" charset="2"/>
              </a:rPr>
              <a:t> S</a:t>
            </a:r>
            <a:r>
              <a:rPr lang="en-US" sz="1600" dirty="0" smtClean="0">
                <a:solidFill>
                  <a:schemeClr val="tx1"/>
                </a:solidFill>
                <a:latin typeface="Calibri (Body)"/>
              </a:rPr>
              <a:t>ites </a:t>
            </a:r>
            <a:r>
              <a:rPr lang="en-US" sz="1600" dirty="0" smtClean="0">
                <a:solidFill>
                  <a:schemeClr val="tx1"/>
                </a:solidFill>
                <a:latin typeface="Calibri (Body)"/>
                <a:sym typeface="Wingdings" pitchFamily="2" charset="2"/>
              </a:rPr>
              <a:t> A</a:t>
            </a:r>
            <a:r>
              <a:rPr lang="en-US" sz="1600" dirty="0" smtClean="0">
                <a:solidFill>
                  <a:schemeClr val="tx1"/>
                </a:solidFill>
                <a:latin typeface="Calibri (Body)"/>
              </a:rPr>
              <a:t>dd </a:t>
            </a:r>
            <a:r>
              <a:rPr lang="en-US" sz="1600" dirty="0">
                <a:solidFill>
                  <a:schemeClr val="tx1"/>
                </a:solidFill>
                <a:latin typeface="Calibri (Body)"/>
              </a:rPr>
              <a:t>the </a:t>
            </a:r>
            <a:r>
              <a:rPr lang="en-US" sz="1600" dirty="0" smtClean="0">
                <a:solidFill>
                  <a:schemeClr val="tx1"/>
                </a:solidFill>
                <a:latin typeface="Calibri (Body)"/>
              </a:rPr>
              <a:t>URL)</a:t>
            </a:r>
          </a:p>
          <a:p>
            <a:pPr algn="just"/>
            <a:endParaRPr lang="en-US" sz="1600" dirty="0">
              <a:solidFill>
                <a:schemeClr val="tx1"/>
              </a:solidFill>
              <a:latin typeface="Calibri (Body)"/>
            </a:endParaRPr>
          </a:p>
          <a:p>
            <a:pPr marL="285750" indent="-285750" algn="just">
              <a:buFont typeface="Wingdings" pitchFamily="2" charset="2"/>
              <a:buChar char="v"/>
            </a:pPr>
            <a:r>
              <a:rPr lang="en-US" sz="1600" dirty="0" smtClean="0">
                <a:solidFill>
                  <a:schemeClr val="tx1"/>
                </a:solidFill>
                <a:latin typeface="Calibri (Body)"/>
              </a:rPr>
              <a:t>For more details, Request you to download the document of “Minimum System Requirement Updated” which is available on homepage of website.</a:t>
            </a:r>
          </a:p>
          <a:p>
            <a:pPr algn="just"/>
            <a:endParaRPr lang="en-US" sz="1600" dirty="0">
              <a:solidFill>
                <a:schemeClr val="tx1"/>
              </a:solidFill>
              <a:latin typeface="Calibri (Body)"/>
            </a:endParaRPr>
          </a:p>
          <a:p>
            <a:pPr marL="285750" indent="-285750">
              <a:buFont typeface="Wingdings" pitchFamily="2" charset="2"/>
              <a:buChar char="v"/>
            </a:pPr>
            <a:r>
              <a:rPr lang="en-IN" sz="1600" b="1" dirty="0">
                <a:solidFill>
                  <a:schemeClr val="tx1"/>
                </a:solidFill>
              </a:rPr>
              <a:t>Verify Digital Signature Certificate</a:t>
            </a:r>
            <a:r>
              <a:rPr lang="en-IN" sz="1600" b="1" dirty="0" smtClean="0">
                <a:solidFill>
                  <a:schemeClr val="tx1"/>
                </a:solidFill>
              </a:rPr>
              <a:t>: </a:t>
            </a:r>
            <a:r>
              <a:rPr lang="en-IN" sz="1600" dirty="0">
                <a:solidFill>
                  <a:schemeClr val="tx1"/>
                </a:solidFill>
              </a:rPr>
              <a:t>Open Internet Explorer </a:t>
            </a:r>
            <a:r>
              <a:rPr lang="en-IN" sz="1600" dirty="0">
                <a:solidFill>
                  <a:schemeClr val="tx1"/>
                </a:solidFill>
                <a:sym typeface="Wingdings" panose="05000000000000000000" pitchFamily="2" charset="2"/>
              </a:rPr>
              <a:t> Tools Menu  Internet Options  Content Tab  Certificate  Double Click on your certificate  </a:t>
            </a:r>
            <a:r>
              <a:rPr lang="en-IN" sz="1600" dirty="0">
                <a:solidFill>
                  <a:schemeClr val="tx1"/>
                </a:solidFill>
              </a:rPr>
              <a:t> Verify the </a:t>
            </a:r>
            <a:r>
              <a:rPr lang="en-IN" sz="1600" dirty="0" smtClean="0">
                <a:solidFill>
                  <a:schemeClr val="tx1"/>
                </a:solidFill>
              </a:rPr>
              <a:t>details</a:t>
            </a:r>
            <a:r>
              <a:rPr lang="en-IN" sz="1600" dirty="0">
                <a:solidFill>
                  <a:schemeClr val="tx1"/>
                </a:solidFill>
              </a:rPr>
              <a:t>.</a:t>
            </a:r>
            <a:r>
              <a:rPr lang="en-IN" sz="1600" dirty="0" smtClean="0">
                <a:solidFill>
                  <a:schemeClr val="tx1"/>
                </a:solidFill>
              </a:rPr>
              <a:t> </a:t>
            </a:r>
            <a:endParaRPr lang="en-US" sz="1600" dirty="0">
              <a:solidFill>
                <a:schemeClr val="tx1"/>
              </a:solidFill>
            </a:endParaRPr>
          </a:p>
        </p:txBody>
      </p:sp>
    </p:spTree>
    <p:extLst>
      <p:ext uri="{BB962C8B-B14F-4D97-AF65-F5344CB8AC3E}">
        <p14:creationId xmlns:p14="http://schemas.microsoft.com/office/powerpoint/2010/main" val="1996413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19199" y="1177636"/>
            <a:ext cx="9753601" cy="5264727"/>
          </a:xfrm>
          <a:prstGeom prst="rect">
            <a:avLst/>
          </a:prstGeom>
          <a:ln>
            <a:solidFill>
              <a:schemeClr val="tx1"/>
            </a:solidFill>
          </a:ln>
        </p:spPr>
      </p:pic>
      <p:sp>
        <p:nvSpPr>
          <p:cNvPr id="5" name="Title 1"/>
          <p:cNvSpPr txBox="1">
            <a:spLocks noGrp="1"/>
          </p:cNvSpPr>
          <p:nvPr>
            <p:ph type="title"/>
          </p:nvPr>
        </p:nvSpPr>
        <p:spPr bwMode="auto">
          <a:xfrm>
            <a:off x="838200" y="365126"/>
            <a:ext cx="10515600" cy="452292"/>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Select response date and Submit</a:t>
            </a:r>
            <a:endParaRPr lang="en-US" b="0" dirty="0"/>
          </a:p>
        </p:txBody>
      </p:sp>
      <p:sp>
        <p:nvSpPr>
          <p:cNvPr id="6" name="Rounded Rectangle 5"/>
          <p:cNvSpPr/>
          <p:nvPr/>
        </p:nvSpPr>
        <p:spPr>
          <a:xfrm>
            <a:off x="3297382" y="5015345"/>
            <a:ext cx="1551709" cy="76199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p:cNvSpPr/>
          <p:nvPr/>
        </p:nvSpPr>
        <p:spPr>
          <a:xfrm>
            <a:off x="6705601" y="6119197"/>
            <a:ext cx="3366654"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Select date &amp; time from here</a:t>
            </a:r>
            <a:endParaRPr lang="en-IN" b="1" dirty="0">
              <a:solidFill>
                <a:schemeClr val="tx1"/>
              </a:solidFill>
            </a:endParaRPr>
          </a:p>
        </p:txBody>
      </p:sp>
      <p:cxnSp>
        <p:nvCxnSpPr>
          <p:cNvPr id="3" name="Straight Arrow Connector 2"/>
          <p:cNvCxnSpPr/>
          <p:nvPr/>
        </p:nvCxnSpPr>
        <p:spPr>
          <a:xfrm flipH="1" flipV="1">
            <a:off x="5458691" y="4752109"/>
            <a:ext cx="1246911" cy="10252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92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87581" y="1191490"/>
            <a:ext cx="10016837" cy="5250873"/>
          </a:xfrm>
          <a:prstGeom prst="rect">
            <a:avLst/>
          </a:prstGeom>
          <a:ln>
            <a:solidFill>
              <a:schemeClr val="tx1"/>
            </a:solidFill>
          </a:ln>
        </p:spPr>
      </p:pic>
      <p:sp>
        <p:nvSpPr>
          <p:cNvPr id="5" name="Title 1"/>
          <p:cNvSpPr txBox="1">
            <a:spLocks noGrp="1"/>
          </p:cNvSpPr>
          <p:nvPr>
            <p:ph type="title"/>
          </p:nvPr>
        </p:nvSpPr>
        <p:spPr bwMode="auto">
          <a:xfrm>
            <a:off x="838200" y="365126"/>
            <a:ext cx="10515600" cy="56313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Check the details and type Query &amp; Publish</a:t>
            </a:r>
            <a:endParaRPr lang="en-US" b="0" dirty="0"/>
          </a:p>
        </p:txBody>
      </p:sp>
      <p:sp>
        <p:nvSpPr>
          <p:cNvPr id="6" name="Rounded Rectangle 5"/>
          <p:cNvSpPr/>
          <p:nvPr/>
        </p:nvSpPr>
        <p:spPr>
          <a:xfrm>
            <a:off x="5915892" y="6040582"/>
            <a:ext cx="817418" cy="40178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7043770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80655" y="1427018"/>
            <a:ext cx="10086109" cy="4932218"/>
          </a:xfrm>
          <a:prstGeom prst="rect">
            <a:avLst/>
          </a:prstGeom>
          <a:ln>
            <a:solidFill>
              <a:schemeClr val="tx1"/>
            </a:solidFill>
          </a:ln>
        </p:spPr>
      </p:pic>
      <p:sp>
        <p:nvSpPr>
          <p:cNvPr id="5" name="Title 1"/>
          <p:cNvSpPr txBox="1">
            <a:spLocks noGrp="1"/>
          </p:cNvSpPr>
          <p:nvPr>
            <p:ph type="title"/>
          </p:nvPr>
        </p:nvSpPr>
        <p:spPr bwMode="auto">
          <a:xfrm>
            <a:off x="838200" y="365125"/>
            <a:ext cx="10515600" cy="604693"/>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Edit Clarification to see bidder’s response</a:t>
            </a:r>
            <a:endParaRPr lang="en-US" b="0" dirty="0"/>
          </a:p>
        </p:txBody>
      </p:sp>
      <p:sp>
        <p:nvSpPr>
          <p:cNvPr id="8" name="Rounded Rectangle 7"/>
          <p:cNvSpPr/>
          <p:nvPr/>
        </p:nvSpPr>
        <p:spPr>
          <a:xfrm>
            <a:off x="9434945" y="4433455"/>
            <a:ext cx="1302328" cy="59574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3729379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22218" y="1496291"/>
            <a:ext cx="10016837" cy="4876800"/>
          </a:xfrm>
          <a:prstGeom prst="rect">
            <a:avLst/>
          </a:prstGeom>
          <a:ln>
            <a:solidFill>
              <a:schemeClr val="tx1"/>
            </a:solidFill>
          </a:ln>
        </p:spPr>
      </p:pic>
      <p:sp>
        <p:nvSpPr>
          <p:cNvPr id="5" name="Title 1"/>
          <p:cNvSpPr txBox="1">
            <a:spLocks noGrp="1"/>
          </p:cNvSpPr>
          <p:nvPr>
            <p:ph type="title"/>
          </p:nvPr>
        </p:nvSpPr>
        <p:spPr bwMode="auto">
          <a:xfrm>
            <a:off x="838200" y="365126"/>
            <a:ext cx="10515600" cy="521566"/>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view to see response of bidder</a:t>
            </a:r>
            <a:endParaRPr lang="en-US" b="0" dirty="0"/>
          </a:p>
        </p:txBody>
      </p:sp>
      <p:sp>
        <p:nvSpPr>
          <p:cNvPr id="6" name="Rounded Rectangle 5"/>
          <p:cNvSpPr/>
          <p:nvPr/>
        </p:nvSpPr>
        <p:spPr>
          <a:xfrm>
            <a:off x="10377055" y="5624945"/>
            <a:ext cx="762000" cy="45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118753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440873" y="1191491"/>
            <a:ext cx="9310254" cy="4876800"/>
          </a:xfrm>
          <a:prstGeom prst="rect">
            <a:avLst/>
          </a:prstGeom>
          <a:ln>
            <a:solidFill>
              <a:schemeClr val="tx1"/>
            </a:solidFill>
          </a:ln>
        </p:spPr>
      </p:pic>
      <p:sp>
        <p:nvSpPr>
          <p:cNvPr id="5" name="Title 1"/>
          <p:cNvSpPr txBox="1">
            <a:spLocks noGrp="1"/>
          </p:cNvSpPr>
          <p:nvPr>
            <p:ph type="title"/>
          </p:nvPr>
        </p:nvSpPr>
        <p:spPr bwMode="auto">
          <a:xfrm>
            <a:off x="838200" y="365126"/>
            <a:ext cx="10515600" cy="53542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Bidder Response Screen</a:t>
            </a:r>
            <a:endParaRPr lang="en-US" b="0" dirty="0"/>
          </a:p>
        </p:txBody>
      </p:sp>
      <p:sp>
        <p:nvSpPr>
          <p:cNvPr id="6" name="Rectangle 5"/>
          <p:cNvSpPr/>
          <p:nvPr/>
        </p:nvSpPr>
        <p:spPr>
          <a:xfrm>
            <a:off x="5500256" y="5952942"/>
            <a:ext cx="3726871" cy="646331"/>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Click here to download revised document of bidder</a:t>
            </a:r>
            <a:endParaRPr lang="en-IN" b="1" dirty="0">
              <a:solidFill>
                <a:schemeClr val="tx1"/>
              </a:solidFill>
            </a:endParaRPr>
          </a:p>
        </p:txBody>
      </p:sp>
      <p:sp>
        <p:nvSpPr>
          <p:cNvPr id="3" name="Rounded Rectangle 2"/>
          <p:cNvSpPr/>
          <p:nvPr/>
        </p:nvSpPr>
        <p:spPr>
          <a:xfrm>
            <a:off x="9393382" y="5153892"/>
            <a:ext cx="595745" cy="33250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8" name="Straight Arrow Connector 7"/>
          <p:cNvCxnSpPr/>
          <p:nvPr/>
        </p:nvCxnSpPr>
        <p:spPr>
          <a:xfrm flipV="1">
            <a:off x="9185564" y="5481728"/>
            <a:ext cx="415636" cy="540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64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08364" y="1288473"/>
            <a:ext cx="10058400" cy="5043054"/>
          </a:xfrm>
          <a:prstGeom prst="rect">
            <a:avLst/>
          </a:prstGeom>
          <a:ln>
            <a:solidFill>
              <a:schemeClr val="tx1"/>
            </a:solidFill>
          </a:ln>
        </p:spPr>
      </p:pic>
      <p:sp>
        <p:nvSpPr>
          <p:cNvPr id="5" name="Title 1"/>
          <p:cNvSpPr txBox="1">
            <a:spLocks noGrp="1"/>
          </p:cNvSpPr>
          <p:nvPr>
            <p:ph type="title"/>
          </p:nvPr>
        </p:nvSpPr>
        <p:spPr bwMode="auto">
          <a:xfrm>
            <a:off x="838200" y="365126"/>
            <a:ext cx="10515600" cy="56313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on Evaluate Bidder</a:t>
            </a:r>
            <a:endParaRPr lang="en-US" b="0" dirty="0"/>
          </a:p>
        </p:txBody>
      </p:sp>
      <p:sp>
        <p:nvSpPr>
          <p:cNvPr id="6" name="Rounded Rectangle 5"/>
          <p:cNvSpPr/>
          <p:nvPr/>
        </p:nvSpPr>
        <p:spPr>
          <a:xfrm>
            <a:off x="9268691" y="5264727"/>
            <a:ext cx="1413164" cy="73429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4522509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80656" y="1149926"/>
            <a:ext cx="9975272" cy="5278583"/>
          </a:xfrm>
          <a:prstGeom prst="rect">
            <a:avLst/>
          </a:prstGeom>
          <a:ln>
            <a:solidFill>
              <a:schemeClr val="tx1"/>
            </a:solidFill>
          </a:ln>
        </p:spPr>
      </p:pic>
      <p:sp>
        <p:nvSpPr>
          <p:cNvPr id="5" name="Title 1"/>
          <p:cNvSpPr txBox="1">
            <a:spLocks noGrp="1"/>
          </p:cNvSpPr>
          <p:nvPr>
            <p:ph type="title"/>
          </p:nvPr>
        </p:nvSpPr>
        <p:spPr bwMode="auto">
          <a:xfrm>
            <a:off x="609601" y="152400"/>
            <a:ext cx="10889672" cy="595745"/>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Mention Remarks and Approve/Reject Bidder</a:t>
            </a:r>
            <a:endParaRPr lang="en-US" b="0" dirty="0"/>
          </a:p>
        </p:txBody>
      </p:sp>
      <p:sp>
        <p:nvSpPr>
          <p:cNvPr id="7" name="Rectangle 6"/>
          <p:cNvSpPr/>
          <p:nvPr/>
        </p:nvSpPr>
        <p:spPr>
          <a:xfrm>
            <a:off x="5350708" y="6339195"/>
            <a:ext cx="3779846"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defRPr/>
            </a:pPr>
            <a:r>
              <a:rPr lang="en-US" b="1" dirty="0" smtClean="0">
                <a:solidFill>
                  <a:schemeClr val="tx1"/>
                </a:solidFill>
              </a:rPr>
              <a:t>Click here after evaluating bidder</a:t>
            </a:r>
            <a:endParaRPr lang="en-IN" b="1" dirty="0">
              <a:solidFill>
                <a:schemeClr val="tx1"/>
              </a:solidFill>
            </a:endParaRPr>
          </a:p>
        </p:txBody>
      </p:sp>
      <p:cxnSp>
        <p:nvCxnSpPr>
          <p:cNvPr id="3" name="Straight Arrow Connector 2"/>
          <p:cNvCxnSpPr/>
          <p:nvPr/>
        </p:nvCxnSpPr>
        <p:spPr>
          <a:xfrm flipH="1" flipV="1">
            <a:off x="5741897" y="6010836"/>
            <a:ext cx="336174" cy="3283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545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08312" y="1427018"/>
            <a:ext cx="9781361" cy="4973782"/>
          </a:xfrm>
          <a:prstGeom prst="rect">
            <a:avLst/>
          </a:prstGeom>
          <a:ln>
            <a:solidFill>
              <a:schemeClr val="tx1"/>
            </a:solidFill>
          </a:ln>
        </p:spPr>
      </p:pic>
      <p:sp>
        <p:nvSpPr>
          <p:cNvPr id="5" name="Title 1"/>
          <p:cNvSpPr txBox="1">
            <a:spLocks noGrp="1"/>
          </p:cNvSpPr>
          <p:nvPr>
            <p:ph type="title"/>
          </p:nvPr>
        </p:nvSpPr>
        <p:spPr bwMode="auto">
          <a:xfrm>
            <a:off x="838200" y="365125"/>
            <a:ext cx="10515600" cy="590839"/>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Technical Bid Evaluation status</a:t>
            </a:r>
            <a:endParaRPr lang="en-US" b="0" dirty="0"/>
          </a:p>
        </p:txBody>
      </p:sp>
      <p:sp>
        <p:nvSpPr>
          <p:cNvPr id="7" name="Rectangle 6"/>
          <p:cNvSpPr/>
          <p:nvPr/>
        </p:nvSpPr>
        <p:spPr>
          <a:xfrm>
            <a:off x="7032811" y="5963139"/>
            <a:ext cx="3726871"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Bidder evaluation status (Remarks)</a:t>
            </a:r>
            <a:endParaRPr lang="en-IN" b="1" dirty="0">
              <a:solidFill>
                <a:schemeClr val="tx1"/>
              </a:solidFill>
            </a:endParaRPr>
          </a:p>
        </p:txBody>
      </p:sp>
      <p:cxnSp>
        <p:nvCxnSpPr>
          <p:cNvPr id="3" name="Straight Arrow Connector 2"/>
          <p:cNvCxnSpPr/>
          <p:nvPr/>
        </p:nvCxnSpPr>
        <p:spPr>
          <a:xfrm flipH="1" flipV="1">
            <a:off x="6809509" y="5350707"/>
            <a:ext cx="330879" cy="5441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662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83673" y="1440873"/>
            <a:ext cx="10252364" cy="4918363"/>
          </a:xfrm>
          <a:prstGeom prst="rect">
            <a:avLst/>
          </a:prstGeom>
          <a:ln>
            <a:solidFill>
              <a:schemeClr val="tx1"/>
            </a:solidFill>
          </a:ln>
        </p:spPr>
      </p:pic>
      <p:sp>
        <p:nvSpPr>
          <p:cNvPr id="5" name="Title 1"/>
          <p:cNvSpPr txBox="1">
            <a:spLocks noGrp="1"/>
          </p:cNvSpPr>
          <p:nvPr>
            <p:ph type="title"/>
          </p:nvPr>
        </p:nvSpPr>
        <p:spPr bwMode="auto">
          <a:xfrm>
            <a:off x="838200" y="365126"/>
            <a:ext cx="10515600" cy="54927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“Bid Opening” Tab and configure date in “Price Bid”</a:t>
            </a:r>
            <a:endParaRPr lang="en-US" b="0" dirty="0"/>
          </a:p>
        </p:txBody>
      </p:sp>
      <p:sp>
        <p:nvSpPr>
          <p:cNvPr id="6" name="Rounded Rectangle 5"/>
          <p:cNvSpPr/>
          <p:nvPr/>
        </p:nvSpPr>
        <p:spPr>
          <a:xfrm>
            <a:off x="5929745" y="2909455"/>
            <a:ext cx="1565564" cy="4987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7190568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25236" y="1316181"/>
            <a:ext cx="10169237" cy="5001491"/>
          </a:xfrm>
          <a:prstGeom prst="rect">
            <a:avLst/>
          </a:prstGeom>
          <a:ln>
            <a:solidFill>
              <a:schemeClr val="tx1"/>
            </a:solidFill>
          </a:ln>
        </p:spPr>
      </p:pic>
      <p:sp>
        <p:nvSpPr>
          <p:cNvPr id="5" name="Title 1"/>
          <p:cNvSpPr txBox="1">
            <a:spLocks noGrp="1"/>
          </p:cNvSpPr>
          <p:nvPr>
            <p:ph type="title"/>
          </p:nvPr>
        </p:nvSpPr>
        <p:spPr bwMode="auto">
          <a:xfrm>
            <a:off x="838200" y="365126"/>
            <a:ext cx="10515600" cy="57698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Select Opening date and Submit </a:t>
            </a:r>
            <a:endParaRPr lang="en-US" b="0" dirty="0"/>
          </a:p>
        </p:txBody>
      </p:sp>
      <p:sp>
        <p:nvSpPr>
          <p:cNvPr id="6" name="Rounded Rectangle 5"/>
          <p:cNvSpPr/>
          <p:nvPr/>
        </p:nvSpPr>
        <p:spPr>
          <a:xfrm>
            <a:off x="2479964" y="5417127"/>
            <a:ext cx="1039091" cy="5957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Oval 1"/>
          <p:cNvSpPr/>
          <p:nvPr/>
        </p:nvSpPr>
        <p:spPr>
          <a:xfrm>
            <a:off x="5112327" y="4862945"/>
            <a:ext cx="249382" cy="27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p:cNvSpPr/>
          <p:nvPr/>
        </p:nvSpPr>
        <p:spPr>
          <a:xfrm>
            <a:off x="4696690" y="5828207"/>
            <a:ext cx="5320147"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a:solidFill>
                  <a:schemeClr val="tx1"/>
                </a:solidFill>
              </a:rPr>
              <a:t>Click on this Icon to </a:t>
            </a:r>
            <a:r>
              <a:rPr lang="en-US" b="1" dirty="0" smtClean="0">
                <a:solidFill>
                  <a:schemeClr val="tx1"/>
                </a:solidFill>
              </a:rPr>
              <a:t>select date and time.</a:t>
            </a:r>
            <a:endParaRPr lang="en-IN" b="1" dirty="0">
              <a:solidFill>
                <a:schemeClr val="tx1"/>
              </a:solidFill>
            </a:endParaRPr>
          </a:p>
        </p:txBody>
      </p:sp>
      <p:cxnSp>
        <p:nvCxnSpPr>
          <p:cNvPr id="8" name="Straight Arrow Connector 7"/>
          <p:cNvCxnSpPr/>
          <p:nvPr/>
        </p:nvCxnSpPr>
        <p:spPr>
          <a:xfrm flipH="1" flipV="1">
            <a:off x="5437523" y="5091453"/>
            <a:ext cx="61960" cy="6235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31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p:nvPr>
        </p:nvSpPr>
        <p:spPr bwMode="auto">
          <a:xfrm>
            <a:off x="838200" y="365125"/>
            <a:ext cx="10515600" cy="660111"/>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2800" b="0" dirty="0" smtClean="0"/>
              <a:t>Instructions for Bid Opening Committee (Before RFP Publishing)</a:t>
            </a:r>
            <a:endParaRPr lang="en-US" sz="2800" b="0" dirty="0"/>
          </a:p>
        </p:txBody>
      </p:sp>
      <p:sp>
        <p:nvSpPr>
          <p:cNvPr id="3" name="Content Placeholder 2"/>
          <p:cNvSpPr>
            <a:spLocks noGrp="1"/>
          </p:cNvSpPr>
          <p:nvPr>
            <p:ph idx="1"/>
          </p:nvPr>
        </p:nvSpPr>
        <p:spPr>
          <a:xfrm>
            <a:off x="838200" y="1425389"/>
            <a:ext cx="10515600" cy="4087906"/>
          </a:xfrm>
          <a:ln>
            <a:solidFill>
              <a:schemeClr val="accent1"/>
            </a:solidFill>
          </a:ln>
        </p:spPr>
        <p:txBody>
          <a:bodyPr>
            <a:normAutofit fontScale="62500" lnSpcReduction="20000"/>
          </a:bodyPr>
          <a:lstStyle/>
          <a:p>
            <a:pPr marL="0" indent="0">
              <a:buNone/>
            </a:pPr>
            <a:r>
              <a:rPr lang="en-US" b="1" dirty="0"/>
              <a:t>Instructions: </a:t>
            </a:r>
            <a:endParaRPr lang="en-US" b="1" dirty="0" smtClean="0"/>
          </a:p>
          <a:p>
            <a:pPr algn="just"/>
            <a:r>
              <a:rPr lang="en-US" dirty="0" smtClean="0"/>
              <a:t>It </a:t>
            </a:r>
            <a:r>
              <a:rPr lang="en-US" dirty="0"/>
              <a:t>is mandatory to map decryptor in event. Selected decryptor would be mapped in all envelops. Decryptor once mapped cannot be removed from any of the envelop after receiving bid.</a:t>
            </a:r>
          </a:p>
          <a:p>
            <a:pPr algn="just"/>
            <a:r>
              <a:rPr lang="en-US" dirty="0" smtClean="0"/>
              <a:t>It </a:t>
            </a:r>
            <a:r>
              <a:rPr lang="en-US" dirty="0"/>
              <a:t>is advisable to select TWO (2) decryptors on each level to avoid unforeseen situation.</a:t>
            </a:r>
          </a:p>
          <a:p>
            <a:pPr algn="just"/>
            <a:r>
              <a:rPr lang="en-US" dirty="0" smtClean="0"/>
              <a:t>System </a:t>
            </a:r>
            <a:r>
              <a:rPr lang="en-US" dirty="0"/>
              <a:t>shall allow to edit the Tender Opening Committee (TOC) till minimum consent required is received.</a:t>
            </a:r>
          </a:p>
          <a:p>
            <a:pPr algn="just"/>
            <a:r>
              <a:rPr lang="en-US" dirty="0" smtClean="0"/>
              <a:t>System </a:t>
            </a:r>
            <a:r>
              <a:rPr lang="en-US" dirty="0"/>
              <a:t>shall allow to remove the committee member till consent is received from the same.</a:t>
            </a:r>
          </a:p>
          <a:p>
            <a:pPr algn="just"/>
            <a:r>
              <a:rPr lang="en-US" dirty="0" smtClean="0"/>
              <a:t>Please </a:t>
            </a:r>
            <a:r>
              <a:rPr lang="en-US" dirty="0"/>
              <a:t>take note that same Digital Signature Certificate (DSC) should be attached in your system while decrypting a data of Price Bid in the tender which has been already mapped / used in the tender as a public key (Decryptor); you can map the alternate Decryptor in tender so that tender gets open in absence of one Decryptor (This activity should be done at the time of RFx / TOC publishing). </a:t>
            </a:r>
            <a:endParaRPr lang="en-US" dirty="0" smtClean="0"/>
          </a:p>
          <a:p>
            <a:pPr algn="just"/>
            <a:r>
              <a:rPr lang="en-US" dirty="0" smtClean="0"/>
              <a:t>If </a:t>
            </a:r>
            <a:r>
              <a:rPr lang="en-US" dirty="0"/>
              <a:t>your DSC is getting expired or already expired and you </a:t>
            </a:r>
            <a:r>
              <a:rPr lang="en-US" dirty="0" smtClean="0"/>
              <a:t>have already </a:t>
            </a:r>
            <a:r>
              <a:rPr lang="en-US" dirty="0"/>
              <a:t>used this DSC as decryptor in any tender then request you to keep </a:t>
            </a:r>
            <a:r>
              <a:rPr lang="en-US" dirty="0" smtClean="0"/>
              <a:t>this old DSC </a:t>
            </a:r>
            <a:r>
              <a:rPr lang="en-US" dirty="0"/>
              <a:t>with you until Tender get opened because price bid can be decrypted by the same key (DSC) only which has been used for the encryption in particular tender. To decrypt the data in such type of tenders; you can login with new Digital Signature Certificate and old digital certificate should be attached along with. </a:t>
            </a:r>
            <a:r>
              <a:rPr lang="en-US" b="1" dirty="0">
                <a:solidFill>
                  <a:srgbClr val="FF0000"/>
                </a:solidFill>
              </a:rPr>
              <a:t>In absence of old DSC (already mapped decryptor), price bid data cannot be decrypted in any case.</a:t>
            </a:r>
            <a:r>
              <a:rPr lang="en-US" dirty="0"/>
              <a:t> For more details, Pl. contact us</a:t>
            </a:r>
            <a:r>
              <a:rPr lang="en-US" dirty="0" smtClean="0"/>
              <a:t>.</a:t>
            </a:r>
            <a:endParaRPr lang="en-US" dirty="0"/>
          </a:p>
        </p:txBody>
      </p:sp>
    </p:spTree>
    <p:extLst>
      <p:ext uri="{BB962C8B-B14F-4D97-AF65-F5344CB8AC3E}">
        <p14:creationId xmlns:p14="http://schemas.microsoft.com/office/powerpoint/2010/main" val="22048014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55964" y="1288473"/>
            <a:ext cx="10210800" cy="4821382"/>
          </a:xfrm>
          <a:prstGeom prst="rect">
            <a:avLst/>
          </a:prstGeom>
          <a:ln>
            <a:solidFill>
              <a:schemeClr val="tx1"/>
            </a:solidFill>
          </a:ln>
        </p:spPr>
      </p:pic>
      <p:sp>
        <p:nvSpPr>
          <p:cNvPr id="5" name="Title 1"/>
          <p:cNvSpPr txBox="1">
            <a:spLocks noGrp="1"/>
          </p:cNvSpPr>
          <p:nvPr>
            <p:ph type="title"/>
          </p:nvPr>
        </p:nvSpPr>
        <p:spPr bwMode="auto">
          <a:xfrm>
            <a:off x="838200" y="365126"/>
            <a:ext cx="10515600" cy="53542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Publish in Price Bid </a:t>
            </a:r>
            <a:endParaRPr lang="en-US" b="0" dirty="0"/>
          </a:p>
        </p:txBody>
      </p:sp>
      <p:sp>
        <p:nvSpPr>
          <p:cNvPr id="6" name="Rounded Rectangle 5"/>
          <p:cNvSpPr/>
          <p:nvPr/>
        </p:nvSpPr>
        <p:spPr>
          <a:xfrm>
            <a:off x="6373091" y="2604655"/>
            <a:ext cx="568036" cy="45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945943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08364" y="1468582"/>
            <a:ext cx="10072254" cy="4821382"/>
          </a:xfrm>
          <a:prstGeom prst="rect">
            <a:avLst/>
          </a:prstGeom>
          <a:ln>
            <a:solidFill>
              <a:schemeClr val="tx1"/>
            </a:solidFill>
          </a:ln>
        </p:spPr>
      </p:pic>
      <p:sp>
        <p:nvSpPr>
          <p:cNvPr id="5" name="Title 1"/>
          <p:cNvSpPr txBox="1">
            <a:spLocks noGrp="1"/>
          </p:cNvSpPr>
          <p:nvPr>
            <p:ph type="title"/>
          </p:nvPr>
        </p:nvSpPr>
        <p:spPr bwMode="auto">
          <a:xfrm>
            <a:off x="838200" y="365126"/>
            <a:ext cx="10515600" cy="480002"/>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Publish </a:t>
            </a:r>
            <a:endParaRPr lang="en-US" b="0" dirty="0"/>
          </a:p>
        </p:txBody>
      </p:sp>
      <p:sp>
        <p:nvSpPr>
          <p:cNvPr id="6" name="Rounded Rectangle 5"/>
          <p:cNvSpPr/>
          <p:nvPr/>
        </p:nvSpPr>
        <p:spPr>
          <a:xfrm>
            <a:off x="2646218" y="4904509"/>
            <a:ext cx="997527" cy="5957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2150390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77636" y="1399308"/>
            <a:ext cx="9836728" cy="5001491"/>
          </a:xfrm>
          <a:prstGeom prst="rect">
            <a:avLst/>
          </a:prstGeom>
          <a:ln>
            <a:solidFill>
              <a:schemeClr val="tx1"/>
            </a:solidFill>
          </a:ln>
        </p:spPr>
      </p:pic>
      <p:sp>
        <p:nvSpPr>
          <p:cNvPr id="5" name="Title 1"/>
          <p:cNvSpPr txBox="1">
            <a:spLocks noGrp="1"/>
          </p:cNvSpPr>
          <p:nvPr>
            <p:ph type="title"/>
          </p:nvPr>
        </p:nvSpPr>
        <p:spPr bwMode="auto">
          <a:xfrm>
            <a:off x="838200" y="365126"/>
            <a:ext cx="10515600" cy="56313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Officer Name in Price Bid </a:t>
            </a:r>
            <a:endParaRPr lang="en-US" b="0" dirty="0"/>
          </a:p>
        </p:txBody>
      </p:sp>
      <p:sp>
        <p:nvSpPr>
          <p:cNvPr id="6" name="Rounded Rectangle 5"/>
          <p:cNvSpPr/>
          <p:nvPr/>
        </p:nvSpPr>
        <p:spPr>
          <a:xfrm>
            <a:off x="1177636" y="4031673"/>
            <a:ext cx="1122219" cy="4017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0720204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39090" y="1302327"/>
            <a:ext cx="10030691" cy="5015346"/>
          </a:xfrm>
          <a:prstGeom prst="rect">
            <a:avLst/>
          </a:prstGeom>
          <a:ln>
            <a:solidFill>
              <a:schemeClr val="tx1"/>
            </a:solidFill>
          </a:ln>
        </p:spPr>
      </p:pic>
      <p:sp>
        <p:nvSpPr>
          <p:cNvPr id="5" name="Title 1"/>
          <p:cNvSpPr txBox="1">
            <a:spLocks noGrp="1"/>
          </p:cNvSpPr>
          <p:nvPr>
            <p:ph type="title"/>
          </p:nvPr>
        </p:nvSpPr>
        <p:spPr bwMode="auto">
          <a:xfrm>
            <a:off x="838200" y="365126"/>
            <a:ext cx="10515600" cy="42458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Give remarks and Submit </a:t>
            </a:r>
            <a:endParaRPr lang="en-US" b="0" dirty="0"/>
          </a:p>
        </p:txBody>
      </p:sp>
      <p:sp>
        <p:nvSpPr>
          <p:cNvPr id="6" name="Rounded Rectangle 5"/>
          <p:cNvSpPr/>
          <p:nvPr/>
        </p:nvSpPr>
        <p:spPr>
          <a:xfrm>
            <a:off x="2008909" y="5389418"/>
            <a:ext cx="1052946" cy="48490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6050306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33055" y="1330036"/>
            <a:ext cx="9822872" cy="5070764"/>
          </a:xfrm>
          <a:prstGeom prst="rect">
            <a:avLst/>
          </a:prstGeom>
          <a:ln>
            <a:solidFill>
              <a:schemeClr val="tx1"/>
            </a:solidFill>
          </a:ln>
        </p:spPr>
      </p:pic>
      <p:sp>
        <p:nvSpPr>
          <p:cNvPr id="5" name="Title 1"/>
          <p:cNvSpPr txBox="1">
            <a:spLocks noGrp="1"/>
          </p:cNvSpPr>
          <p:nvPr>
            <p:ph type="title"/>
          </p:nvPr>
        </p:nvSpPr>
        <p:spPr bwMode="auto">
          <a:xfrm>
            <a:off x="838200" y="365125"/>
            <a:ext cx="10515600" cy="549275"/>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Decrypt </a:t>
            </a:r>
            <a:endParaRPr lang="en-US" b="0" dirty="0"/>
          </a:p>
        </p:txBody>
      </p:sp>
      <p:sp>
        <p:nvSpPr>
          <p:cNvPr id="6" name="Rounded Rectangle 5"/>
          <p:cNvSpPr/>
          <p:nvPr/>
        </p:nvSpPr>
        <p:spPr>
          <a:xfrm>
            <a:off x="6165273" y="4572000"/>
            <a:ext cx="886691" cy="33250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5001808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63178" y="1316180"/>
            <a:ext cx="10065643" cy="4197929"/>
          </a:xfrm>
          <a:prstGeom prst="rect">
            <a:avLst/>
          </a:prstGeom>
          <a:ln>
            <a:solidFill>
              <a:schemeClr val="tx1"/>
            </a:solidFill>
          </a:ln>
        </p:spPr>
      </p:pic>
      <p:sp>
        <p:nvSpPr>
          <p:cNvPr id="5" name="Title 1"/>
          <p:cNvSpPr txBox="1">
            <a:spLocks noGrp="1"/>
          </p:cNvSpPr>
          <p:nvPr>
            <p:ph type="title"/>
          </p:nvPr>
        </p:nvSpPr>
        <p:spPr bwMode="auto">
          <a:xfrm>
            <a:off x="838200" y="365125"/>
            <a:ext cx="10515600" cy="590839"/>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“Decrypt” after selecting bidder name</a:t>
            </a:r>
            <a:endParaRPr lang="en-US" b="0" dirty="0"/>
          </a:p>
        </p:txBody>
      </p:sp>
      <p:sp>
        <p:nvSpPr>
          <p:cNvPr id="2" name="Rounded Rectangle 1"/>
          <p:cNvSpPr/>
          <p:nvPr/>
        </p:nvSpPr>
        <p:spPr>
          <a:xfrm>
            <a:off x="5624945" y="4668982"/>
            <a:ext cx="914400" cy="48490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p:cNvSpPr/>
          <p:nvPr/>
        </p:nvSpPr>
        <p:spPr>
          <a:xfrm>
            <a:off x="1223683" y="5897479"/>
            <a:ext cx="9595948"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Important note : </a:t>
            </a:r>
            <a:r>
              <a:rPr lang="en-US" dirty="0" smtClean="0">
                <a:solidFill>
                  <a:schemeClr val="tx1"/>
                </a:solidFill>
              </a:rPr>
              <a:t>Do not refresh the page </a:t>
            </a:r>
            <a:r>
              <a:rPr lang="en-US" b="1" u="sng" dirty="0" smtClean="0">
                <a:solidFill>
                  <a:schemeClr val="tx1"/>
                </a:solidFill>
              </a:rPr>
              <a:t>OR</a:t>
            </a:r>
            <a:r>
              <a:rPr lang="en-US" b="1" dirty="0" smtClean="0">
                <a:solidFill>
                  <a:schemeClr val="tx1"/>
                </a:solidFill>
              </a:rPr>
              <a:t> </a:t>
            </a:r>
            <a:r>
              <a:rPr lang="en-US" dirty="0" smtClean="0">
                <a:solidFill>
                  <a:schemeClr val="tx1"/>
                </a:solidFill>
              </a:rPr>
              <a:t>go back button during decryption</a:t>
            </a:r>
            <a:endParaRPr lang="en-IN" dirty="0">
              <a:solidFill>
                <a:schemeClr val="tx1"/>
              </a:solidFill>
            </a:endParaRPr>
          </a:p>
        </p:txBody>
      </p:sp>
    </p:spTree>
    <p:extLst>
      <p:ext uri="{BB962C8B-B14F-4D97-AF65-F5344CB8AC3E}">
        <p14:creationId xmlns:p14="http://schemas.microsoft.com/office/powerpoint/2010/main" val="264032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08365" y="1565564"/>
            <a:ext cx="9878290" cy="4849091"/>
          </a:xfrm>
          <a:prstGeom prst="rect">
            <a:avLst/>
          </a:prstGeom>
          <a:ln>
            <a:solidFill>
              <a:schemeClr val="tx1"/>
            </a:solidFill>
          </a:ln>
        </p:spPr>
      </p:pic>
      <p:sp>
        <p:nvSpPr>
          <p:cNvPr id="7" name="Title 1"/>
          <p:cNvSpPr txBox="1">
            <a:spLocks noGrp="1"/>
          </p:cNvSpPr>
          <p:nvPr>
            <p:ph type="title"/>
          </p:nvPr>
        </p:nvSpPr>
        <p:spPr bwMode="auto">
          <a:xfrm>
            <a:off x="692727" y="249382"/>
            <a:ext cx="10806545" cy="886692"/>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Download reports by </a:t>
            </a:r>
            <a:r>
              <a:rPr lang="en-US" sz="3600" b="0" dirty="0"/>
              <a:t>clicking </a:t>
            </a:r>
            <a:r>
              <a:rPr lang="en-US" sz="3600" b="0" dirty="0" smtClean="0"/>
              <a:t>On</a:t>
            </a:r>
            <a:br>
              <a:rPr lang="en-US" sz="3600" b="0" dirty="0" smtClean="0"/>
            </a:br>
            <a:r>
              <a:rPr lang="en-US" sz="3600" b="0" dirty="0"/>
              <a:t>(</a:t>
            </a:r>
            <a:r>
              <a:rPr lang="en-US" sz="3600" b="0" dirty="0" smtClean="0"/>
              <a:t>Individual </a:t>
            </a:r>
            <a:r>
              <a:rPr lang="en-US" sz="3600" b="0" dirty="0"/>
              <a:t>| Comparative | </a:t>
            </a:r>
            <a:r>
              <a:rPr lang="en-US" sz="3600" b="0" dirty="0" smtClean="0"/>
              <a:t>Customize</a:t>
            </a:r>
            <a:r>
              <a:rPr lang="en-US" b="0" dirty="0"/>
              <a:t>)</a:t>
            </a:r>
          </a:p>
        </p:txBody>
      </p:sp>
    </p:spTree>
    <p:extLst>
      <p:ext uri="{BB962C8B-B14F-4D97-AF65-F5344CB8AC3E}">
        <p14:creationId xmlns:p14="http://schemas.microsoft.com/office/powerpoint/2010/main" val="27983077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49927" y="1496291"/>
            <a:ext cx="9892146" cy="5029200"/>
          </a:xfrm>
          <a:prstGeom prst="rect">
            <a:avLst/>
          </a:prstGeom>
          <a:ln>
            <a:solidFill>
              <a:schemeClr val="tx1"/>
            </a:solidFill>
          </a:ln>
        </p:spPr>
      </p:pic>
      <p:sp>
        <p:nvSpPr>
          <p:cNvPr id="5" name="Title 1"/>
          <p:cNvSpPr txBox="1">
            <a:spLocks noGrp="1"/>
          </p:cNvSpPr>
          <p:nvPr>
            <p:ph type="title"/>
          </p:nvPr>
        </p:nvSpPr>
        <p:spPr bwMode="auto">
          <a:xfrm>
            <a:off x="838200" y="365126"/>
            <a:ext cx="10515600" cy="646256"/>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“Bid Evaluation” tab and click on officer name in Price bid</a:t>
            </a:r>
            <a:endParaRPr lang="en-US" b="0" dirty="0"/>
          </a:p>
        </p:txBody>
      </p:sp>
      <p:sp>
        <p:nvSpPr>
          <p:cNvPr id="6" name="Rounded Rectangle 5"/>
          <p:cNvSpPr/>
          <p:nvPr/>
        </p:nvSpPr>
        <p:spPr>
          <a:xfrm>
            <a:off x="1246909" y="5084618"/>
            <a:ext cx="1427018" cy="66501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6225345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94508" y="1454727"/>
            <a:ext cx="10099965" cy="4752109"/>
          </a:xfrm>
          <a:prstGeom prst="rect">
            <a:avLst/>
          </a:prstGeom>
          <a:ln>
            <a:solidFill>
              <a:schemeClr val="tx1"/>
            </a:solidFill>
          </a:ln>
        </p:spPr>
      </p:pic>
      <p:sp>
        <p:nvSpPr>
          <p:cNvPr id="7" name="Title 1"/>
          <p:cNvSpPr txBox="1">
            <a:spLocks noGrp="1"/>
          </p:cNvSpPr>
          <p:nvPr>
            <p:ph type="title"/>
          </p:nvPr>
        </p:nvSpPr>
        <p:spPr bwMode="auto">
          <a:xfrm>
            <a:off x="838200" y="365126"/>
            <a:ext cx="10515600" cy="57698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Give remarks and submit</a:t>
            </a:r>
            <a:endParaRPr lang="en-US" b="0" dirty="0"/>
          </a:p>
        </p:txBody>
      </p:sp>
      <p:sp>
        <p:nvSpPr>
          <p:cNvPr id="8" name="Rounded Rectangle 7"/>
          <p:cNvSpPr/>
          <p:nvPr/>
        </p:nvSpPr>
        <p:spPr>
          <a:xfrm>
            <a:off x="1842655" y="5527964"/>
            <a:ext cx="1427018" cy="66501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0139384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80973" y="1205345"/>
            <a:ext cx="10030053" cy="5209310"/>
          </a:xfrm>
          <a:prstGeom prst="rect">
            <a:avLst/>
          </a:prstGeom>
          <a:ln>
            <a:solidFill>
              <a:schemeClr val="tx1"/>
            </a:solidFill>
          </a:ln>
        </p:spPr>
      </p:pic>
      <p:sp>
        <p:nvSpPr>
          <p:cNvPr id="5" name="Title 1"/>
          <p:cNvSpPr txBox="1">
            <a:spLocks noGrp="1"/>
          </p:cNvSpPr>
          <p:nvPr>
            <p:ph type="title"/>
          </p:nvPr>
        </p:nvSpPr>
        <p:spPr bwMode="auto">
          <a:xfrm>
            <a:off x="838200" y="365126"/>
            <a:ext cx="10515600" cy="56313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Click on Evaluate Bidder</a:t>
            </a:r>
            <a:endParaRPr lang="en-US" b="0" dirty="0"/>
          </a:p>
        </p:txBody>
      </p:sp>
      <p:sp>
        <p:nvSpPr>
          <p:cNvPr id="6" name="Rounded Rectangle 5"/>
          <p:cNvSpPr/>
          <p:nvPr/>
        </p:nvSpPr>
        <p:spPr>
          <a:xfrm>
            <a:off x="9088582" y="4849091"/>
            <a:ext cx="1745673" cy="52647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1235716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524000" y="884238"/>
            <a:ext cx="9144000" cy="838200"/>
          </a:xfrm>
          <a:prstGeom prst="rect">
            <a:avLst/>
          </a:prstGeom>
          <a:solidFill>
            <a:schemeClr val="accent6"/>
          </a:solidFill>
          <a:ln w="57150">
            <a:solidFill>
              <a:schemeClr val="bg2">
                <a:lumMod val="50000"/>
              </a:schemeClr>
            </a:solidFill>
            <a:miter lim="800000"/>
            <a:headEnd/>
            <a:tailEnd/>
          </a:ln>
        </p:spPr>
        <p:txBody>
          <a:bodyPr anchor="ctr"/>
          <a:lstStyle/>
          <a:p>
            <a:pPr algn="ctr">
              <a:defRPr/>
            </a:pPr>
            <a:r>
              <a:rPr lang="en-US" sz="2800" b="1" u="sng" dirty="0">
                <a:latin typeface="+mj-lt"/>
                <a:ea typeface="+mj-ea"/>
                <a:cs typeface="+mj-cs"/>
              </a:rPr>
              <a:t>Bid </a:t>
            </a:r>
            <a:r>
              <a:rPr lang="en-US" sz="2800" b="1" u="sng" dirty="0" smtClean="0">
                <a:latin typeface="+mj-lt"/>
                <a:ea typeface="+mj-ea"/>
                <a:cs typeface="+mj-cs"/>
              </a:rPr>
              <a:t>Opening &amp; Evaluation process overview</a:t>
            </a:r>
            <a:endParaRPr lang="en-US" sz="2800" b="1" u="sng" dirty="0">
              <a:latin typeface="+mj-lt"/>
              <a:ea typeface="+mj-ea"/>
              <a:cs typeface="+mj-cs"/>
            </a:endParaRPr>
          </a:p>
        </p:txBody>
      </p:sp>
      <p:graphicFrame>
        <p:nvGraphicFramePr>
          <p:cNvPr id="16" name="Diagram 15"/>
          <p:cNvGraphicFramePr/>
          <p:nvPr>
            <p:extLst>
              <p:ext uri="{D42A27DB-BD31-4B8C-83A1-F6EECF244321}">
                <p14:modId xmlns:p14="http://schemas.microsoft.com/office/powerpoint/2010/main" val="1365382251"/>
              </p:ext>
            </p:extLst>
          </p:nvPr>
        </p:nvGraphicFramePr>
        <p:xfrm>
          <a:off x="1790700" y="1905000"/>
          <a:ext cx="861060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AutoShape 6"/>
          <p:cNvSpPr>
            <a:spLocks noChangeArrowheads="1"/>
          </p:cNvSpPr>
          <p:nvPr/>
        </p:nvSpPr>
        <p:spPr bwMode="auto">
          <a:xfrm>
            <a:off x="4980781" y="3733801"/>
            <a:ext cx="300038" cy="350837"/>
          </a:xfrm>
          <a:prstGeom prst="flowChartConnector">
            <a:avLst/>
          </a:prstGeom>
          <a:solidFill>
            <a:srgbClr val="E36C0A"/>
          </a:solidFill>
          <a:ln w="19050">
            <a:solidFill>
              <a:srgbClr val="F2F2F2"/>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US" sz="1100" b="1" dirty="0">
                <a:solidFill>
                  <a:srgbClr val="000000"/>
                </a:solidFill>
                <a:latin typeface="Calibri" pitchFamily="34" charset="0"/>
                <a:cs typeface="Arial" pitchFamily="34" charset="0"/>
              </a:rPr>
              <a:t>2</a:t>
            </a:r>
            <a:endParaRPr lang="en-US" dirty="0">
              <a:latin typeface="Arial" pitchFamily="34" charset="0"/>
              <a:cs typeface="Arial" pitchFamily="34" charset="0"/>
            </a:endParaRPr>
          </a:p>
        </p:txBody>
      </p:sp>
      <p:sp>
        <p:nvSpPr>
          <p:cNvPr id="21" name="AutoShape 7"/>
          <p:cNvSpPr>
            <a:spLocks noChangeArrowheads="1"/>
          </p:cNvSpPr>
          <p:nvPr/>
        </p:nvSpPr>
        <p:spPr bwMode="auto">
          <a:xfrm>
            <a:off x="7696201" y="3733801"/>
            <a:ext cx="300037" cy="350837"/>
          </a:xfrm>
          <a:prstGeom prst="flowChartConnector">
            <a:avLst/>
          </a:prstGeom>
          <a:solidFill>
            <a:srgbClr val="E36C0A"/>
          </a:solidFill>
          <a:ln w="19050">
            <a:solidFill>
              <a:srgbClr val="F2F2F2"/>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US" sz="1100" b="1" dirty="0">
                <a:solidFill>
                  <a:srgbClr val="000000"/>
                </a:solidFill>
                <a:latin typeface="Calibri" pitchFamily="34" charset="0"/>
                <a:cs typeface="Arial" pitchFamily="34" charset="0"/>
              </a:rPr>
              <a:t>3</a:t>
            </a:r>
            <a:endParaRPr lang="en-US" dirty="0">
              <a:latin typeface="Arial" pitchFamily="34" charset="0"/>
              <a:cs typeface="Arial" pitchFamily="34" charset="0"/>
            </a:endParaRPr>
          </a:p>
        </p:txBody>
      </p:sp>
      <p:sp>
        <p:nvSpPr>
          <p:cNvPr id="22" name="AutoShape 8"/>
          <p:cNvSpPr>
            <a:spLocks noChangeArrowheads="1"/>
          </p:cNvSpPr>
          <p:nvPr/>
        </p:nvSpPr>
        <p:spPr bwMode="auto">
          <a:xfrm>
            <a:off x="2286001" y="3657600"/>
            <a:ext cx="300037" cy="350838"/>
          </a:xfrm>
          <a:prstGeom prst="flowChartConnector">
            <a:avLst/>
          </a:prstGeom>
          <a:solidFill>
            <a:srgbClr val="E36C0A"/>
          </a:solidFill>
          <a:ln w="19050">
            <a:solidFill>
              <a:srgbClr val="F2F2F2"/>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US" sz="1100" b="1" dirty="0">
                <a:solidFill>
                  <a:srgbClr val="000000"/>
                </a:solidFill>
                <a:latin typeface="Calibri" pitchFamily="34" charset="0"/>
                <a:cs typeface="Arial" pitchFamily="34" charset="0"/>
              </a:rPr>
              <a:t>1</a:t>
            </a:r>
            <a:endParaRPr lang="en-US" dirty="0">
              <a:latin typeface="Arial" pitchFamily="34" charset="0"/>
              <a:cs typeface="Arial" pitchFamily="34" charset="0"/>
            </a:endParaRPr>
          </a:p>
        </p:txBody>
      </p:sp>
    </p:spTree>
    <p:extLst>
      <p:ext uri="{BB962C8B-B14F-4D97-AF65-F5344CB8AC3E}">
        <p14:creationId xmlns:p14="http://schemas.microsoft.com/office/powerpoint/2010/main" val="181619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969818" y="1288473"/>
            <a:ext cx="10155382" cy="5084618"/>
          </a:xfrm>
          <a:prstGeom prst="rect">
            <a:avLst/>
          </a:prstGeom>
          <a:ln>
            <a:solidFill>
              <a:schemeClr val="tx1"/>
            </a:solidFill>
          </a:ln>
        </p:spPr>
      </p:pic>
      <p:sp>
        <p:nvSpPr>
          <p:cNvPr id="5" name="Title 1"/>
          <p:cNvSpPr txBox="1">
            <a:spLocks noGrp="1"/>
          </p:cNvSpPr>
          <p:nvPr>
            <p:ph type="title"/>
          </p:nvPr>
        </p:nvSpPr>
        <p:spPr bwMode="auto">
          <a:xfrm>
            <a:off x="838200" y="249382"/>
            <a:ext cx="10515600" cy="817417"/>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2800" b="0" dirty="0" smtClean="0"/>
              <a:t>Add remarks then save and submit after selecting appropriate action</a:t>
            </a:r>
            <a:endParaRPr lang="en-US" sz="2800" b="0" dirty="0"/>
          </a:p>
        </p:txBody>
      </p:sp>
      <p:sp>
        <p:nvSpPr>
          <p:cNvPr id="7" name="Rounded Rectangle 6"/>
          <p:cNvSpPr/>
          <p:nvPr/>
        </p:nvSpPr>
        <p:spPr>
          <a:xfrm>
            <a:off x="4225636" y="5638800"/>
            <a:ext cx="1413164" cy="58189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382675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08364" y="1302327"/>
            <a:ext cx="9933709" cy="4530437"/>
          </a:xfrm>
          <a:prstGeom prst="rect">
            <a:avLst/>
          </a:prstGeom>
          <a:ln>
            <a:solidFill>
              <a:schemeClr val="tx1"/>
            </a:solidFill>
          </a:ln>
        </p:spPr>
      </p:pic>
      <p:sp>
        <p:nvSpPr>
          <p:cNvPr id="5" name="Title 1"/>
          <p:cNvSpPr txBox="1">
            <a:spLocks noGrp="1"/>
          </p:cNvSpPr>
          <p:nvPr>
            <p:ph type="title"/>
          </p:nvPr>
        </p:nvSpPr>
        <p:spPr bwMode="auto">
          <a:xfrm>
            <a:off x="838200" y="365125"/>
            <a:ext cx="10515600" cy="493857"/>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Price bid evaluation (Status)</a:t>
            </a:r>
            <a:endParaRPr lang="en-US" b="0" dirty="0"/>
          </a:p>
        </p:txBody>
      </p:sp>
      <p:sp>
        <p:nvSpPr>
          <p:cNvPr id="6" name="Rectangle 5"/>
          <p:cNvSpPr/>
          <p:nvPr/>
        </p:nvSpPr>
        <p:spPr>
          <a:xfrm>
            <a:off x="4417606" y="5393087"/>
            <a:ext cx="5320147"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Bidder Evaluation Status</a:t>
            </a:r>
            <a:endParaRPr lang="en-IN" b="1" dirty="0">
              <a:solidFill>
                <a:schemeClr val="tx1"/>
              </a:solidFill>
            </a:endParaRPr>
          </a:p>
        </p:txBody>
      </p:sp>
      <p:cxnSp>
        <p:nvCxnSpPr>
          <p:cNvPr id="7" name="Straight Arrow Connector 6"/>
          <p:cNvCxnSpPr/>
          <p:nvPr/>
        </p:nvCxnSpPr>
        <p:spPr>
          <a:xfrm flipV="1">
            <a:off x="5795682" y="4464833"/>
            <a:ext cx="315848" cy="81986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775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1334434"/>
          </a:xfrm>
        </p:spPr>
        <p:txBody>
          <a:bodyPr/>
          <a:lstStyle/>
          <a:p>
            <a:r>
              <a:rPr lang="en-US" dirty="0"/>
              <a:t>For any Technical Support related to e-Tender/e-Auction, </a:t>
            </a:r>
            <a:r>
              <a:rPr lang="en-US" dirty="0" smtClean="0"/>
              <a:t>Send </a:t>
            </a:r>
            <a:r>
              <a:rPr lang="en-US" dirty="0"/>
              <a:t>Mail to </a:t>
            </a:r>
            <a:r>
              <a:rPr lang="en-US" dirty="0" smtClean="0">
                <a:hlinkClick r:id="rId2"/>
              </a:rPr>
              <a:t>etender.support@sbi.co.in</a:t>
            </a:r>
            <a:endParaRPr lang="en-US" dirty="0" smtClean="0"/>
          </a:p>
          <a:p>
            <a:pPr marL="0" indent="0">
              <a:buNone/>
            </a:pPr>
            <a:endParaRPr lang="en-IN" dirty="0"/>
          </a:p>
        </p:txBody>
      </p:sp>
      <p:sp>
        <p:nvSpPr>
          <p:cNvPr id="4" name="Title 1"/>
          <p:cNvSpPr txBox="1">
            <a:spLocks noGrp="1"/>
          </p:cNvSpPr>
          <p:nvPr>
            <p:ph type="title"/>
          </p:nvPr>
        </p:nvSpPr>
        <p:spPr bwMode="auto">
          <a:xfrm>
            <a:off x="838200" y="365125"/>
            <a:ext cx="10515600" cy="493857"/>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sz="3600" b="0" dirty="0" smtClean="0"/>
              <a:t>Contact Us</a:t>
            </a:r>
            <a:endParaRPr lang="en-US" b="0" dirty="0"/>
          </a:p>
        </p:txBody>
      </p:sp>
    </p:spTree>
    <p:extLst>
      <p:ext uri="{BB962C8B-B14F-4D97-AF65-F5344CB8AC3E}">
        <p14:creationId xmlns:p14="http://schemas.microsoft.com/office/powerpoint/2010/main" val="4035910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28800" y="2693444"/>
            <a:ext cx="8783782" cy="1477328"/>
          </a:xfrm>
          <a:prstGeom prst="rect">
            <a:avLst/>
          </a:prstGeom>
          <a:solidFill>
            <a:schemeClr val="accent6"/>
          </a:solidFill>
        </p:spPr>
        <p:style>
          <a:lnRef idx="3">
            <a:schemeClr val="lt1"/>
          </a:lnRef>
          <a:fillRef idx="1">
            <a:schemeClr val="accent3"/>
          </a:fillRef>
          <a:effectRef idx="1">
            <a:schemeClr val="accent3"/>
          </a:effectRef>
          <a:fontRef idx="minor">
            <a:schemeClr val="lt1"/>
          </a:fontRef>
        </p:style>
        <p:txBody>
          <a:bodyPr wrap="square">
            <a:spAutoFit/>
          </a:bodyPr>
          <a:lstStyle/>
          <a:p>
            <a:pPr marL="285750" indent="-285750">
              <a:buFont typeface="Arial" pitchFamily="34" charset="0"/>
              <a:buChar char="•"/>
            </a:pPr>
            <a:r>
              <a:rPr lang="en-US" i="1" dirty="0">
                <a:solidFill>
                  <a:schemeClr val="tx1"/>
                </a:solidFill>
                <a:latin typeface="Calibri Light" pitchFamily="34" charset="0"/>
              </a:rPr>
              <a:t>Remember your User ID &amp; Password to access the website.</a:t>
            </a:r>
          </a:p>
          <a:p>
            <a:pPr marL="285750" indent="-285750">
              <a:buFont typeface="Arial" pitchFamily="34" charset="0"/>
              <a:buChar char="•"/>
            </a:pPr>
            <a:r>
              <a:rPr lang="en-US" i="1" dirty="0">
                <a:solidFill>
                  <a:schemeClr val="tx1"/>
                </a:solidFill>
                <a:latin typeface="Calibri Light" pitchFamily="34" charset="0"/>
              </a:rPr>
              <a:t>Don’t share your User ID, Password with anyone.</a:t>
            </a:r>
          </a:p>
          <a:p>
            <a:pPr marL="285750" indent="-285750">
              <a:buFont typeface="Arial" pitchFamily="34" charset="0"/>
              <a:buChar char="•"/>
            </a:pPr>
            <a:r>
              <a:rPr lang="en-US" i="1" dirty="0">
                <a:solidFill>
                  <a:schemeClr val="tx1"/>
                </a:solidFill>
                <a:latin typeface="Calibri Light" pitchFamily="34" charset="0"/>
              </a:rPr>
              <a:t>Change your password after every month.</a:t>
            </a:r>
          </a:p>
          <a:p>
            <a:pPr marL="285750" indent="-285750">
              <a:buFont typeface="Arial" pitchFamily="34" charset="0"/>
              <a:buChar char="•"/>
            </a:pPr>
            <a:r>
              <a:rPr lang="en-US" i="1" dirty="0">
                <a:solidFill>
                  <a:schemeClr val="tx1"/>
                </a:solidFill>
                <a:latin typeface="Calibri Light" pitchFamily="34" charset="0"/>
              </a:rPr>
              <a:t>Password should comprise of alphanumeric &amp; special characters and should be preferably more than 8 characters. (i.e. password@489</a:t>
            </a:r>
            <a:r>
              <a:rPr lang="en-US" i="1" dirty="0" smtClean="0">
                <a:solidFill>
                  <a:schemeClr val="tx1"/>
                </a:solidFill>
                <a:latin typeface="Calibri Light" pitchFamily="34" charset="0"/>
              </a:rPr>
              <a:t>)</a:t>
            </a:r>
            <a:endParaRPr lang="en-US" i="1" dirty="0">
              <a:solidFill>
                <a:schemeClr val="tx1"/>
              </a:solidFill>
              <a:latin typeface="Calibri Light" pitchFamily="34" charset="0"/>
            </a:endParaRPr>
          </a:p>
        </p:txBody>
      </p:sp>
      <p:sp>
        <p:nvSpPr>
          <p:cNvPr id="4" name="Title 1"/>
          <p:cNvSpPr txBox="1">
            <a:spLocks/>
          </p:cNvSpPr>
          <p:nvPr/>
        </p:nvSpPr>
        <p:spPr bwMode="auto">
          <a:xfrm>
            <a:off x="900545" y="360218"/>
            <a:ext cx="10571019" cy="685800"/>
          </a:xfrm>
          <a:prstGeom prst="rect">
            <a:avLst/>
          </a:prstGeom>
          <a:solidFill>
            <a:schemeClr val="accent2"/>
          </a:solidFill>
          <a:ln w="57150">
            <a:solidFill>
              <a:schemeClr val="bg2">
                <a:lumMod val="50000"/>
              </a:schemeClr>
            </a:solidFill>
            <a:miter lim="800000"/>
            <a:headEnd/>
            <a:tailEnd/>
          </a:ln>
        </p:spPr>
        <p:txBody>
          <a:bodyPr anchor="ctr"/>
          <a:lstStyle/>
          <a:p>
            <a:pPr algn="ctr">
              <a:defRPr/>
            </a:pPr>
            <a:r>
              <a:rPr lang="en-US" sz="3600" b="1" dirty="0">
                <a:latin typeface="Calibri (Body)"/>
              </a:rPr>
              <a:t>Appendix –Do’s &amp; Don’ts</a:t>
            </a:r>
            <a:endParaRPr lang="en-US" sz="3600" b="1" u="sng" dirty="0">
              <a:latin typeface="+mj-lt"/>
              <a:ea typeface="+mj-ea"/>
              <a:cs typeface="+mj-cs"/>
            </a:endParaRPr>
          </a:p>
        </p:txBody>
      </p:sp>
    </p:spTree>
    <p:extLst>
      <p:ext uri="{BB962C8B-B14F-4D97-AF65-F5344CB8AC3E}">
        <p14:creationId xmlns:p14="http://schemas.microsoft.com/office/powerpoint/2010/main" val="207363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stretch>
            <a:fillRect/>
          </a:stretch>
        </p:blipFill>
        <p:spPr>
          <a:xfrm>
            <a:off x="1330036" y="1468582"/>
            <a:ext cx="9462655" cy="4793673"/>
          </a:xfrm>
          <a:prstGeom prst="rect">
            <a:avLst/>
          </a:prstGeom>
          <a:ln>
            <a:solidFill>
              <a:schemeClr val="tx1"/>
            </a:solidFill>
          </a:ln>
        </p:spPr>
      </p:pic>
      <p:sp>
        <p:nvSpPr>
          <p:cNvPr id="10" name="Title 1"/>
          <p:cNvSpPr txBox="1">
            <a:spLocks noGrp="1"/>
          </p:cNvSpPr>
          <p:nvPr>
            <p:ph type="title"/>
          </p:nvPr>
        </p:nvSpPr>
        <p:spPr bwMode="auto">
          <a:xfrm>
            <a:off x="838200" y="365126"/>
            <a:ext cx="10515600" cy="687820"/>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Open URL and click login</a:t>
            </a:r>
            <a:endParaRPr lang="en-US" b="0" dirty="0"/>
          </a:p>
        </p:txBody>
      </p:sp>
      <p:sp>
        <p:nvSpPr>
          <p:cNvPr id="11" name="Rounded Rectangle 10"/>
          <p:cNvSpPr/>
          <p:nvPr/>
        </p:nvSpPr>
        <p:spPr>
          <a:xfrm>
            <a:off x="9476509" y="1898073"/>
            <a:ext cx="554182" cy="4017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715388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46910" y="1357745"/>
            <a:ext cx="9656618" cy="5070764"/>
          </a:xfrm>
          <a:prstGeom prst="rect">
            <a:avLst/>
          </a:prstGeom>
          <a:ln>
            <a:solidFill>
              <a:schemeClr val="tx1"/>
            </a:solidFill>
          </a:ln>
        </p:spPr>
      </p:pic>
      <p:sp>
        <p:nvSpPr>
          <p:cNvPr id="5" name="Title 1"/>
          <p:cNvSpPr txBox="1">
            <a:spLocks noGrp="1"/>
          </p:cNvSpPr>
          <p:nvPr>
            <p:ph type="title"/>
          </p:nvPr>
        </p:nvSpPr>
        <p:spPr bwMode="auto">
          <a:xfrm>
            <a:off x="838200" y="365126"/>
            <a:ext cx="10515600" cy="673966"/>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Login Page</a:t>
            </a:r>
            <a:endParaRPr lang="en-US" b="0" dirty="0"/>
          </a:p>
        </p:txBody>
      </p:sp>
    </p:spTree>
    <p:extLst>
      <p:ext uri="{BB962C8B-B14F-4D97-AF65-F5344CB8AC3E}">
        <p14:creationId xmlns:p14="http://schemas.microsoft.com/office/powerpoint/2010/main" val="4188736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77636" y="1357338"/>
            <a:ext cx="9906000" cy="5084618"/>
          </a:xfrm>
          <a:prstGeom prst="rect">
            <a:avLst/>
          </a:prstGeom>
          <a:ln>
            <a:solidFill>
              <a:schemeClr val="tx1"/>
            </a:solidFill>
          </a:ln>
        </p:spPr>
      </p:pic>
      <p:sp>
        <p:nvSpPr>
          <p:cNvPr id="5" name="Title 1"/>
          <p:cNvSpPr txBox="1">
            <a:spLocks noGrp="1"/>
          </p:cNvSpPr>
          <p:nvPr>
            <p:ph type="title"/>
          </p:nvPr>
        </p:nvSpPr>
        <p:spPr bwMode="auto">
          <a:xfrm>
            <a:off x="838200" y="365125"/>
            <a:ext cx="10515600" cy="660111"/>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on RFX/Tender on left side of screen</a:t>
            </a:r>
            <a:endParaRPr lang="en-US" b="0" dirty="0"/>
          </a:p>
        </p:txBody>
      </p:sp>
      <p:sp>
        <p:nvSpPr>
          <p:cNvPr id="6" name="Rounded Rectangle 5"/>
          <p:cNvSpPr/>
          <p:nvPr/>
        </p:nvSpPr>
        <p:spPr>
          <a:xfrm>
            <a:off x="1316182" y="3408218"/>
            <a:ext cx="1413163" cy="2632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3182971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bwMode="auto">
          <a:xfrm>
            <a:off x="706581" y="365127"/>
            <a:ext cx="10695709" cy="549274"/>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Click on “Bid Opening” tab </a:t>
            </a:r>
            <a:r>
              <a:rPr lang="en-US" dirty="0" smtClean="0"/>
              <a:t>OR</a:t>
            </a:r>
            <a:r>
              <a:rPr lang="en-US" b="0" dirty="0" smtClean="0"/>
              <a:t> Click on “Dashboard”</a:t>
            </a:r>
            <a:endParaRPr lang="en-US" b="0" dirty="0"/>
          </a:p>
        </p:txBody>
      </p:sp>
      <p:pic>
        <p:nvPicPr>
          <p:cNvPr id="10" name="Content Placeholder 9"/>
          <p:cNvPicPr>
            <a:picLocks noGrp="1" noChangeAspect="1"/>
          </p:cNvPicPr>
          <p:nvPr>
            <p:ph idx="1"/>
          </p:nvPr>
        </p:nvPicPr>
        <p:blipFill>
          <a:blip r:embed="rId2"/>
          <a:stretch>
            <a:fillRect/>
          </a:stretch>
        </p:blipFill>
        <p:spPr>
          <a:xfrm>
            <a:off x="1052945" y="1302326"/>
            <a:ext cx="10127673" cy="2632365"/>
          </a:xfrm>
          <a:prstGeom prst="rect">
            <a:avLst/>
          </a:prstGeom>
          <a:ln>
            <a:solidFill>
              <a:schemeClr val="tx1"/>
            </a:solidFill>
          </a:ln>
        </p:spPr>
      </p:pic>
      <p:sp>
        <p:nvSpPr>
          <p:cNvPr id="11" name="Rounded Rectangle 10"/>
          <p:cNvSpPr/>
          <p:nvPr/>
        </p:nvSpPr>
        <p:spPr>
          <a:xfrm>
            <a:off x="1260764" y="2586317"/>
            <a:ext cx="1066800" cy="34636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Content Placeholder 3"/>
          <p:cNvPicPr>
            <a:picLocks noChangeAspect="1"/>
          </p:cNvPicPr>
          <p:nvPr/>
        </p:nvPicPr>
        <p:blipFill>
          <a:blip r:embed="rId3"/>
          <a:stretch>
            <a:fillRect/>
          </a:stretch>
        </p:blipFill>
        <p:spPr>
          <a:xfrm>
            <a:off x="1039498" y="4042266"/>
            <a:ext cx="10127673" cy="2614027"/>
          </a:xfrm>
          <a:prstGeom prst="rect">
            <a:avLst/>
          </a:prstGeom>
          <a:ln>
            <a:solidFill>
              <a:schemeClr val="tx1"/>
            </a:solidFill>
          </a:ln>
        </p:spPr>
      </p:pic>
      <p:sp>
        <p:nvSpPr>
          <p:cNvPr id="7" name="Rounded Rectangle 6"/>
          <p:cNvSpPr/>
          <p:nvPr/>
        </p:nvSpPr>
        <p:spPr>
          <a:xfrm>
            <a:off x="4787153" y="5607423"/>
            <a:ext cx="933552" cy="140175"/>
          </a:xfrm>
          <a:prstGeom prst="roundRect">
            <a:avLst>
              <a:gd name="adj" fmla="val 5000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528693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19200" y="1301921"/>
            <a:ext cx="9850582" cy="4888490"/>
          </a:xfrm>
          <a:prstGeom prst="rect">
            <a:avLst/>
          </a:prstGeom>
          <a:ln>
            <a:solidFill>
              <a:schemeClr val="tx1"/>
            </a:solidFill>
          </a:ln>
        </p:spPr>
      </p:pic>
      <p:sp>
        <p:nvSpPr>
          <p:cNvPr id="5" name="Title 1"/>
          <p:cNvSpPr txBox="1">
            <a:spLocks noGrp="1"/>
          </p:cNvSpPr>
          <p:nvPr>
            <p:ph type="title"/>
          </p:nvPr>
        </p:nvSpPr>
        <p:spPr bwMode="auto">
          <a:xfrm>
            <a:off x="838200" y="365126"/>
            <a:ext cx="10515600" cy="521566"/>
          </a:xfrm>
          <a:prstGeom prst="rect">
            <a:avLst/>
          </a:prstGeom>
          <a:solidFill>
            <a:schemeClr val="accent2">
              <a:lumMod val="60000"/>
              <a:lumOff val="40000"/>
            </a:schemeClr>
          </a:solidFill>
          <a:ln w="57150">
            <a:solidFill>
              <a:schemeClr val="bg2">
                <a:lumMod val="50000"/>
              </a:schemeClr>
            </a:solidFill>
            <a:miter lim="800000"/>
            <a:headEnd/>
            <a:tailEnd/>
          </a:ln>
        </p:spPr>
        <p:txBody>
          <a:bodyPr anchor="ctr">
            <a:normAutofit fontScale="90000"/>
          </a:bodyPr>
          <a:lstStyle>
            <a:defPPr>
              <a:defRPr lang="en-US"/>
            </a:defPPr>
            <a:lvl1pPr algn="ctr">
              <a:defRPr sz="4000" b="1" u="sng">
                <a:latin typeface="+mj-lt"/>
                <a:ea typeface="+mj-ea"/>
                <a:cs typeface="+mj-cs"/>
              </a:defRPr>
            </a:lvl1pPr>
            <a:lvl2pPr>
              <a:defRPr/>
            </a:lvl2pPr>
            <a:lvl3pPr>
              <a:defRPr/>
            </a:lvl3pPr>
            <a:lvl4pPr>
              <a:defRPr/>
            </a:lvl4pPr>
            <a:lvl5pPr>
              <a:defRPr/>
            </a:lvl5pPr>
            <a:lvl6pPr>
              <a:defRPr/>
            </a:lvl6pPr>
            <a:lvl7pPr>
              <a:defRPr/>
            </a:lvl7pPr>
            <a:lvl8pPr>
              <a:defRPr/>
            </a:lvl8pPr>
            <a:lvl9pPr>
              <a:defRPr/>
            </a:lvl9pPr>
          </a:lstStyle>
          <a:p>
            <a:r>
              <a:rPr lang="en-US" b="0" dirty="0" smtClean="0"/>
              <a:t>Search Event id</a:t>
            </a:r>
            <a:endParaRPr lang="en-US" b="0" dirty="0"/>
          </a:p>
        </p:txBody>
      </p:sp>
      <p:sp>
        <p:nvSpPr>
          <p:cNvPr id="6" name="Rectangle 5"/>
          <p:cNvSpPr/>
          <p:nvPr/>
        </p:nvSpPr>
        <p:spPr>
          <a:xfrm>
            <a:off x="2389094" y="5622966"/>
            <a:ext cx="3366654" cy="369332"/>
          </a:xfrm>
          <a:prstGeom prst="rect">
            <a:avLst/>
          </a:prstGeom>
          <a:solidFill>
            <a:schemeClr val="accent2">
              <a:lumMod val="60000"/>
              <a:lumOff val="40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defRPr/>
            </a:pPr>
            <a:r>
              <a:rPr lang="en-US" b="1" dirty="0" smtClean="0">
                <a:solidFill>
                  <a:schemeClr val="tx1"/>
                </a:solidFill>
              </a:rPr>
              <a:t>Type event id here</a:t>
            </a:r>
            <a:endParaRPr lang="en-IN" b="1" dirty="0">
              <a:solidFill>
                <a:schemeClr val="tx1"/>
              </a:solidFill>
            </a:endParaRPr>
          </a:p>
        </p:txBody>
      </p:sp>
      <p:cxnSp>
        <p:nvCxnSpPr>
          <p:cNvPr id="8" name="Straight Arrow Connector 7"/>
          <p:cNvCxnSpPr/>
          <p:nvPr/>
        </p:nvCxnSpPr>
        <p:spPr>
          <a:xfrm flipV="1">
            <a:off x="3832412" y="3093011"/>
            <a:ext cx="914807" cy="249750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6262255" y="3732718"/>
            <a:ext cx="914400" cy="3820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3793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897</Words>
  <Application>Microsoft Office PowerPoint</Application>
  <PresentationFormat>Widescreen</PresentationFormat>
  <Paragraphs>99</Paragraphs>
  <Slides>43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(Body)</vt:lpstr>
      <vt:lpstr>Calibri Light</vt:lpstr>
      <vt:lpstr>Wingdings</vt:lpstr>
      <vt:lpstr>Office Theme</vt:lpstr>
      <vt:lpstr>PowerPoint Presentation</vt:lpstr>
      <vt:lpstr>PowerPoint Presentation</vt:lpstr>
      <vt:lpstr>Instructions for Bid Opening Committee (Before RFP Publishing)</vt:lpstr>
      <vt:lpstr>PowerPoint Presentation</vt:lpstr>
      <vt:lpstr>Open URL and click login</vt:lpstr>
      <vt:lpstr>Login Page</vt:lpstr>
      <vt:lpstr>Click on RFX/Tender on left side of screen</vt:lpstr>
      <vt:lpstr>Click on “Bid Opening” tab OR Click on “Dashboard”</vt:lpstr>
      <vt:lpstr>Search Event id</vt:lpstr>
      <vt:lpstr>Click process</vt:lpstr>
      <vt:lpstr>Select valid Digital Signature Certificate and Submit</vt:lpstr>
      <vt:lpstr>Click on the name of the officer in Technical Bid</vt:lpstr>
      <vt:lpstr>Give remarks and Submit</vt:lpstr>
      <vt:lpstr>You can download reports by clicking On (Individual | Comparative | Customize)</vt:lpstr>
      <vt:lpstr>Click on Bid Evaluation</vt:lpstr>
      <vt:lpstr>Click on the name of the officer in Technical Bid</vt:lpstr>
      <vt:lpstr>Give remarks and Submit</vt:lpstr>
      <vt:lpstr>Seek Clarification (If required)</vt:lpstr>
      <vt:lpstr>Select bidder name and click Seek Clarification</vt:lpstr>
      <vt:lpstr>Select response date and Submit</vt:lpstr>
      <vt:lpstr>Check the details and type Query &amp; Publish</vt:lpstr>
      <vt:lpstr>Click Edit Clarification to see bidder’s response</vt:lpstr>
      <vt:lpstr>Click view to see response of bidder</vt:lpstr>
      <vt:lpstr>Bidder Response Screen</vt:lpstr>
      <vt:lpstr>Click on Evaluate Bidder</vt:lpstr>
      <vt:lpstr>Mention Remarks and Approve/Reject Bidder</vt:lpstr>
      <vt:lpstr>Technical Bid Evaluation status</vt:lpstr>
      <vt:lpstr>Click on “Bid Opening” Tab and configure date in “Price Bid”</vt:lpstr>
      <vt:lpstr>Select Opening date and Submit </vt:lpstr>
      <vt:lpstr>Click on Publish in Price Bid </vt:lpstr>
      <vt:lpstr>Click Publish </vt:lpstr>
      <vt:lpstr>Click on Officer Name in Price Bid </vt:lpstr>
      <vt:lpstr>Give remarks and Submit </vt:lpstr>
      <vt:lpstr>Click on Decrypt </vt:lpstr>
      <vt:lpstr>Click on “Decrypt” after selecting bidder name</vt:lpstr>
      <vt:lpstr>Download reports by clicking On (Individual | Comparative | Customize)</vt:lpstr>
      <vt:lpstr>Click “Bid Evaluation” tab and click on officer name in Price bid</vt:lpstr>
      <vt:lpstr>Give remarks and submit</vt:lpstr>
      <vt:lpstr>Click on Evaluate Bidder</vt:lpstr>
      <vt:lpstr>Add remarks then save and submit after selecting appropriate action</vt:lpstr>
      <vt:lpstr>Price bid evaluation (Status)</vt:lpstr>
      <vt:lpstr>Contact Us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Imran Sodagar</dc:creator>
  <cp:lastModifiedBy>pradip</cp:lastModifiedBy>
  <cp:revision>137</cp:revision>
  <dcterms:created xsi:type="dcterms:W3CDTF">2021-09-28T13:04:44Z</dcterms:created>
  <dcterms:modified xsi:type="dcterms:W3CDTF">2021-10-06T07:05:14Z</dcterms:modified>
</cp:coreProperties>
</file>